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 id="2147483723" r:id="rId2"/>
    <p:sldMasterId id="2147483697" r:id="rId3"/>
  </p:sldMasterIdLst>
  <p:notesMasterIdLst>
    <p:notesMasterId r:id="rId39"/>
  </p:notesMasterIdLst>
  <p:sldIdLst>
    <p:sldId id="290" r:id="rId4"/>
    <p:sldId id="272" r:id="rId5"/>
    <p:sldId id="349"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48"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E61E24"/>
    <a:srgbClr val="D6D8D8"/>
    <a:srgbClr val="B7B9B9"/>
    <a:srgbClr val="888C8C"/>
    <a:srgbClr val="3C3E3E"/>
    <a:srgbClr val="E61E25"/>
    <a:srgbClr val="8F0F57"/>
    <a:srgbClr val="ADAFAF"/>
    <a:srgbClr val="00B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59" autoAdjust="0"/>
    <p:restoredTop sz="86403"/>
  </p:normalViewPr>
  <p:slideViewPr>
    <p:cSldViewPr snapToGrid="0" snapToObjects="1">
      <p:cViewPr>
        <p:scale>
          <a:sx n="162" d="100"/>
          <a:sy n="162" d="100"/>
        </p:scale>
        <p:origin x="184" y="616"/>
      </p:cViewPr>
      <p:guideLst>
        <p:guide orient="horz" pos="1128"/>
        <p:guide pos="3840"/>
      </p:guideLst>
    </p:cSldViewPr>
  </p:slideViewPr>
  <p:outlineViewPr>
    <p:cViewPr>
      <p:scale>
        <a:sx n="33" d="100"/>
        <a:sy n="33" d="100"/>
      </p:scale>
      <p:origin x="0" y="-11688"/>
    </p:cViewPr>
  </p:outlineViewPr>
  <p:notesTextViewPr>
    <p:cViewPr>
      <p:scale>
        <a:sx n="3" d="2"/>
        <a:sy n="3" d="2"/>
      </p:scale>
      <p:origin x="0" y="0"/>
    </p:cViewPr>
  </p:notesTextViewPr>
  <p:notesViewPr>
    <p:cSldViewPr snapToGrid="0" snapToObjects="1">
      <p:cViewPr varScale="1">
        <p:scale>
          <a:sx n="140" d="100"/>
          <a:sy n="140" d="100"/>
        </p:scale>
        <p:origin x="5360" y="2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65618\AppData\Local\Microsoft\Windows\Temporary%20Internet%20Files\Content.Outlook\3L95IP2Z\20180406.MKerr.Globalt.Midterms.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tx>
            <c:strRef>
              <c:f>Sheet1!$B$1</c:f>
              <c:strCache>
                <c:ptCount val="1"/>
                <c:pt idx="0">
                  <c:v>YTD 2019</c:v>
                </c:pt>
              </c:strCache>
            </c:strRef>
          </c:tx>
          <c:spPr>
            <a:scene3d>
              <a:camera prst="orthographicFront"/>
              <a:lightRig rig="threePt" dir="t"/>
            </a:scene3d>
            <a:sp3d>
              <a:bevelT w="190500" h="38100"/>
            </a:sp3d>
          </c:spPr>
          <c:invertIfNegative val="0"/>
          <c:dLbls>
            <c:dLbl>
              <c:idx val="0"/>
              <c:layout>
                <c:manualLayout>
                  <c:x val="-0.00161216020708769"/>
                  <c:y val="0.018110361979077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CAF-4161-9C23-3691A4ADE2E5}"/>
                </c:ext>
                <c:ext xmlns:c15="http://schemas.microsoft.com/office/drawing/2012/chart" uri="{CE6537A1-D6FC-4f65-9D91-7224C49458BB}">
                  <c15:layout/>
                </c:ext>
              </c:extLst>
            </c:dLbl>
            <c:dLbl>
              <c:idx val="4"/>
              <c:layout>
                <c:manualLayout>
                  <c:x val="0.00161216020708769"/>
                  <c:y val="0.0036229280034680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CAF-4161-9C23-3691A4ADE2E5}"/>
                </c:ext>
                <c:ext xmlns:c15="http://schemas.microsoft.com/office/drawing/2012/chart" uri="{CE6537A1-D6FC-4f65-9D91-7224C49458BB}">
                  <c15:layout/>
                </c:ext>
              </c:extLst>
            </c:dLbl>
            <c:numFmt formatCode="#,##0.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Real Estate</c:v>
                </c:pt>
                <c:pt idx="1">
                  <c:v>US Stocks</c:v>
                </c:pt>
                <c:pt idx="2">
                  <c:v>Int'l Stocks</c:v>
                </c:pt>
                <c:pt idx="3">
                  <c:v>Alt. Inv. (Gold)</c:v>
                </c:pt>
                <c:pt idx="4">
                  <c:v>Bonds</c:v>
                </c:pt>
                <c:pt idx="5">
                  <c:v>Cash</c:v>
                </c:pt>
              </c:strCache>
            </c:strRef>
          </c:cat>
          <c:val>
            <c:numRef>
              <c:f>Sheet1!$B$2:$B$7</c:f>
              <c:numCache>
                <c:formatCode>General</c:formatCode>
                <c:ptCount val="6"/>
                <c:pt idx="0">
                  <c:v>11.43</c:v>
                </c:pt>
                <c:pt idx="1">
                  <c:v>8.58</c:v>
                </c:pt>
                <c:pt idx="2">
                  <c:v>7.56</c:v>
                </c:pt>
                <c:pt idx="3">
                  <c:v>3.21</c:v>
                </c:pt>
                <c:pt idx="4">
                  <c:v>1.18</c:v>
                </c:pt>
                <c:pt idx="5">
                  <c:v>0.28</c:v>
                </c:pt>
              </c:numCache>
            </c:numRef>
          </c:val>
          <c:extLst xmlns:c16r2="http://schemas.microsoft.com/office/drawing/2015/06/chart">
            <c:ext xmlns:c16="http://schemas.microsoft.com/office/drawing/2014/chart" uri="{C3380CC4-5D6E-409C-BE32-E72D297353CC}">
              <c16:uniqueId val="{00000002-FCAF-4161-9C23-3691A4ADE2E5}"/>
            </c:ext>
          </c:extLst>
        </c:ser>
        <c:ser>
          <c:idx val="1"/>
          <c:order val="1"/>
          <c:tx>
            <c:strRef>
              <c:f>Sheet1!$C$1</c:f>
              <c:strCache>
                <c:ptCount val="1"/>
                <c:pt idx="0">
                  <c:v>2018</c:v>
                </c:pt>
              </c:strCache>
            </c:strRef>
          </c:tx>
          <c:spPr>
            <a:solidFill>
              <a:schemeClr val="accent1">
                <a:lumMod val="60000"/>
                <a:lumOff val="40000"/>
              </a:schemeClr>
            </a:solidFill>
            <a:scene3d>
              <a:camera prst="orthographicFront"/>
              <a:lightRig rig="threePt" dir="t"/>
            </a:scene3d>
            <a:sp3d>
              <a:bevelT w="190500" h="38100"/>
            </a:sp3d>
          </c:spPr>
          <c:invertIfNegative val="0"/>
          <c:dLbls>
            <c:numFmt formatCode="#,##0.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Real Estate</c:v>
                </c:pt>
                <c:pt idx="1">
                  <c:v>US Stocks</c:v>
                </c:pt>
                <c:pt idx="2">
                  <c:v>Int'l Stocks</c:v>
                </c:pt>
                <c:pt idx="3">
                  <c:v>Alt. Inv. (Gold)</c:v>
                </c:pt>
                <c:pt idx="4">
                  <c:v>Bonds</c:v>
                </c:pt>
                <c:pt idx="5">
                  <c:v>Cash</c:v>
                </c:pt>
              </c:strCache>
            </c:strRef>
          </c:cat>
          <c:val>
            <c:numRef>
              <c:f>Sheet1!$C$2:$C$7</c:f>
              <c:numCache>
                <c:formatCode>General</c:formatCode>
                <c:ptCount val="6"/>
                <c:pt idx="0">
                  <c:v>-4.01</c:v>
                </c:pt>
                <c:pt idx="1">
                  <c:v>-5.24</c:v>
                </c:pt>
                <c:pt idx="2">
                  <c:v>-14.2</c:v>
                </c:pt>
                <c:pt idx="3">
                  <c:v>-1.54</c:v>
                </c:pt>
                <c:pt idx="4">
                  <c:v>-0.42</c:v>
                </c:pt>
                <c:pt idx="5">
                  <c:v>2.03</c:v>
                </c:pt>
              </c:numCache>
            </c:numRef>
          </c:val>
          <c:extLst xmlns:c16r2="http://schemas.microsoft.com/office/drawing/2015/06/chart">
            <c:ext xmlns:c16="http://schemas.microsoft.com/office/drawing/2014/chart" uri="{C3380CC4-5D6E-409C-BE32-E72D297353CC}">
              <c16:uniqueId val="{00000003-FCAF-4161-9C23-3691A4ADE2E5}"/>
            </c:ext>
          </c:extLst>
        </c:ser>
        <c:ser>
          <c:idx val="2"/>
          <c:order val="2"/>
          <c:tx>
            <c:strRef>
              <c:f>Sheet1!$D$1</c:f>
              <c:strCache>
                <c:ptCount val="1"/>
                <c:pt idx="0">
                  <c:v>2017</c:v>
                </c:pt>
              </c:strCache>
            </c:strRef>
          </c:tx>
          <c:spPr>
            <a:solidFill>
              <a:schemeClr val="bg1">
                <a:lumMod val="50000"/>
              </a:schemeClr>
            </a:solidFill>
            <a:scene3d>
              <a:camera prst="orthographicFront"/>
              <a:lightRig rig="threePt" dir="t"/>
            </a:scene3d>
            <a:sp3d>
              <a:bevelT w="190500" h="38100"/>
            </a:sp3d>
          </c:spPr>
          <c:invertIfNegative val="0"/>
          <c:dLbls>
            <c:numFmt formatCode="#,##0.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Sheet1!$A$2:$A$7</c:f>
              <c:strCache>
                <c:ptCount val="6"/>
                <c:pt idx="0">
                  <c:v>Real Estate</c:v>
                </c:pt>
                <c:pt idx="1">
                  <c:v>US Stocks</c:v>
                </c:pt>
                <c:pt idx="2">
                  <c:v>Int'l Stocks</c:v>
                </c:pt>
                <c:pt idx="3">
                  <c:v>Alt. Inv. (Gold)</c:v>
                </c:pt>
                <c:pt idx="4">
                  <c:v>Bonds</c:v>
                </c:pt>
                <c:pt idx="5">
                  <c:v>Cash</c:v>
                </c:pt>
              </c:strCache>
            </c:strRef>
          </c:cat>
          <c:val>
            <c:numRef>
              <c:f>Sheet1!$D$2:$D$7</c:f>
              <c:numCache>
                <c:formatCode>General</c:formatCode>
                <c:ptCount val="6"/>
                <c:pt idx="0">
                  <c:v>9.34</c:v>
                </c:pt>
                <c:pt idx="1">
                  <c:v>21.13</c:v>
                </c:pt>
                <c:pt idx="2">
                  <c:v>27.19</c:v>
                </c:pt>
                <c:pt idx="3">
                  <c:v>11.41</c:v>
                </c:pt>
                <c:pt idx="4">
                  <c:v>4.0</c:v>
                </c:pt>
                <c:pt idx="5">
                  <c:v>0.82</c:v>
                </c:pt>
              </c:numCache>
            </c:numRef>
          </c:val>
          <c:extLst xmlns:c16r2="http://schemas.microsoft.com/office/drawing/2015/06/chart">
            <c:ext xmlns:c16="http://schemas.microsoft.com/office/drawing/2014/chart" uri="{C3380CC4-5D6E-409C-BE32-E72D297353CC}">
              <c16:uniqueId val="{00000004-FCAF-4161-9C23-3691A4ADE2E5}"/>
            </c:ext>
          </c:extLst>
        </c:ser>
        <c:dLbls>
          <c:showLegendKey val="0"/>
          <c:showVal val="0"/>
          <c:showCatName val="0"/>
          <c:showSerName val="0"/>
          <c:showPercent val="0"/>
          <c:showBubbleSize val="0"/>
        </c:dLbls>
        <c:gapWidth val="150"/>
        <c:axId val="1658199104"/>
        <c:axId val="1822500672"/>
      </c:barChart>
      <c:catAx>
        <c:axId val="1658199104"/>
        <c:scaling>
          <c:orientation val="minMax"/>
        </c:scaling>
        <c:delete val="0"/>
        <c:axPos val="b"/>
        <c:numFmt formatCode="General" sourceLinked="0"/>
        <c:majorTickMark val="out"/>
        <c:minorTickMark val="out"/>
        <c:tickLblPos val="low"/>
        <c:txPr>
          <a:bodyPr/>
          <a:lstStyle/>
          <a:p>
            <a:pPr>
              <a:defRPr sz="1400"/>
            </a:pPr>
            <a:endParaRPr lang="en-US"/>
          </a:p>
        </c:txPr>
        <c:crossAx val="1822500672"/>
        <c:crosses val="autoZero"/>
        <c:auto val="1"/>
        <c:lblAlgn val="ctr"/>
        <c:lblOffset val="100"/>
        <c:noMultiLvlLbl val="0"/>
      </c:catAx>
      <c:valAx>
        <c:axId val="1822500672"/>
        <c:scaling>
          <c:orientation val="minMax"/>
          <c:max val="40.0"/>
          <c:min val="-20.0"/>
        </c:scaling>
        <c:delete val="0"/>
        <c:axPos val="l"/>
        <c:majorGridlines>
          <c:spPr>
            <a:ln>
              <a:solidFill>
                <a:schemeClr val="bg1">
                  <a:lumMod val="65000"/>
                </a:schemeClr>
              </a:solidFill>
              <a:prstDash val="lgDashDot"/>
            </a:ln>
          </c:spPr>
        </c:majorGridlines>
        <c:numFmt formatCode="General" sourceLinked="1"/>
        <c:majorTickMark val="out"/>
        <c:minorTickMark val="none"/>
        <c:tickLblPos val="nextTo"/>
        <c:crossAx val="1658199104"/>
        <c:crosses val="autoZero"/>
        <c:crossBetween val="between"/>
        <c:majorUnit val="10.0"/>
      </c:valAx>
    </c:plotArea>
    <c:legend>
      <c:legendPos val="b"/>
      <c:layout>
        <c:manualLayout>
          <c:xMode val="edge"/>
          <c:yMode val="edge"/>
          <c:x val="0.17647594219022"/>
          <c:y val="0.897065085965378"/>
          <c:w val="0.762637590574525"/>
          <c:h val="0.0830141916789304"/>
        </c:manualLayout>
      </c:layout>
      <c:overlay val="0"/>
      <c:txPr>
        <a:bodyPr/>
        <a:lstStyle/>
        <a:p>
          <a:pPr>
            <a:defRPr sz="14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0540814830578615"/>
          <c:y val="0.0660518049997848"/>
          <c:w val="0.926398997422619"/>
          <c:h val="0.709348995310013"/>
        </c:manualLayout>
      </c:layout>
      <c:barChart>
        <c:barDir val="col"/>
        <c:grouping val="clustered"/>
        <c:varyColors val="0"/>
        <c:ser>
          <c:idx val="0"/>
          <c:order val="0"/>
          <c:tx>
            <c:strRef>
              <c:f>Sheet1!$B$1</c:f>
              <c:strCache>
                <c:ptCount val="1"/>
                <c:pt idx="0">
                  <c:v>YTD 2019</c:v>
                </c:pt>
              </c:strCache>
            </c:strRef>
          </c:tx>
          <c:spPr>
            <a:solidFill>
              <a:schemeClr val="accent1">
                <a:lumMod val="75000"/>
              </a:schemeClr>
            </a:solidFill>
            <a:scene3d>
              <a:camera prst="orthographicFront"/>
              <a:lightRig rig="threePt" dir="t"/>
            </a:scene3d>
            <a:sp3d>
              <a:bevelT w="190500" h="38100"/>
            </a:sp3d>
          </c:spPr>
          <c:invertIfNegative val="0"/>
          <c:dLbls>
            <c:dLbl>
              <c:idx val="2"/>
              <c:layout>
                <c:manualLayout>
                  <c:x val="2.83920038804456E-17"/>
                  <c:y val="-0.0060006893705347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F95-464F-87DC-2FBD569C43D5}"/>
                </c:ext>
                <c:ext xmlns:c15="http://schemas.microsoft.com/office/drawing/2012/chart" uri="{CE6537A1-D6FC-4f65-9D91-7224C49458BB}">
                  <c15:layout/>
                </c:ext>
              </c:extLst>
            </c:dLbl>
            <c:dLbl>
              <c:idx val="5"/>
              <c:layout>
                <c:manualLayout>
                  <c:x val="0.0"/>
                  <c:y val="-0.0058287789304787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F95-464F-87DC-2FBD569C43D5}"/>
                </c:ext>
                <c:ext xmlns:c15="http://schemas.microsoft.com/office/drawing/2012/chart" uri="{CE6537A1-D6FC-4f65-9D91-7224C49458BB}">
                  <c15:layout/>
                </c:ext>
              </c:extLst>
            </c:dLbl>
            <c:dLbl>
              <c:idx val="6"/>
              <c:layout>
                <c:manualLayout>
                  <c:x val="0.0"/>
                  <c:y val="0.0057877751961670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F95-464F-87DC-2FBD569C43D5}"/>
                </c:ext>
                <c:ext xmlns:c15="http://schemas.microsoft.com/office/drawing/2012/chart" uri="{CE6537A1-D6FC-4f65-9D91-7224C49458BB}">
                  <c15:layout/>
                </c:ext>
              </c:extLst>
            </c:dLbl>
            <c:dLbl>
              <c:idx val="7"/>
              <c:layout>
                <c:manualLayout>
                  <c:x val="0.00154867264730712"/>
                  <c:y val="-0.011574866823750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F95-464F-87DC-2FBD569C43D5}"/>
                </c:ext>
                <c:ext xmlns:c15="http://schemas.microsoft.com/office/drawing/2012/chart" uri="{CE6537A1-D6FC-4f65-9D91-7224C49458BB}">
                  <c15:layout/>
                </c:ext>
              </c:extLst>
            </c:dLbl>
            <c:dLbl>
              <c:idx val="8"/>
              <c:layout>
                <c:manualLayout>
                  <c:x val="-0.00154867264730712"/>
                  <c:y val="-0.011574866823750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F95-464F-87DC-2FBD569C43D5}"/>
                </c:ex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Brazil</c:v>
                </c:pt>
                <c:pt idx="1">
                  <c:v>China</c:v>
                </c:pt>
                <c:pt idx="2">
                  <c:v>Mexico</c:v>
                </c:pt>
                <c:pt idx="3">
                  <c:v>Emerging Markets</c:v>
                </c:pt>
                <c:pt idx="4">
                  <c:v>USA</c:v>
                </c:pt>
                <c:pt idx="5">
                  <c:v>Asia ex Japan</c:v>
                </c:pt>
                <c:pt idx="6">
                  <c:v>United Kingdom</c:v>
                </c:pt>
                <c:pt idx="7">
                  <c:v>Europe</c:v>
                </c:pt>
                <c:pt idx="8">
                  <c:v>Japan</c:v>
                </c:pt>
                <c:pt idx="9">
                  <c:v>India</c:v>
                </c:pt>
              </c:strCache>
            </c:strRef>
          </c:cat>
          <c:val>
            <c:numRef>
              <c:f>Sheet1!$B$2:$B$11</c:f>
              <c:numCache>
                <c:formatCode>General</c:formatCode>
                <c:ptCount val="10"/>
                <c:pt idx="0">
                  <c:v>18.03</c:v>
                </c:pt>
                <c:pt idx="1">
                  <c:v>11.01</c:v>
                </c:pt>
                <c:pt idx="2">
                  <c:v>9.780000000000001</c:v>
                </c:pt>
                <c:pt idx="3">
                  <c:v>8.77</c:v>
                </c:pt>
                <c:pt idx="4">
                  <c:v>8.18</c:v>
                </c:pt>
                <c:pt idx="5">
                  <c:v>7.31</c:v>
                </c:pt>
                <c:pt idx="6">
                  <c:v>7.09</c:v>
                </c:pt>
                <c:pt idx="7">
                  <c:v>6.4</c:v>
                </c:pt>
                <c:pt idx="8">
                  <c:v>6.1</c:v>
                </c:pt>
                <c:pt idx="9">
                  <c:v>-2.15</c:v>
                </c:pt>
              </c:numCache>
            </c:numRef>
          </c:val>
          <c:extLst xmlns:c16r2="http://schemas.microsoft.com/office/drawing/2015/06/chart">
            <c:ext xmlns:c16="http://schemas.microsoft.com/office/drawing/2014/chart" uri="{C3380CC4-5D6E-409C-BE32-E72D297353CC}">
              <c16:uniqueId val="{00000005-2F95-464F-87DC-2FBD569C43D5}"/>
            </c:ext>
          </c:extLst>
        </c:ser>
        <c:ser>
          <c:idx val="1"/>
          <c:order val="1"/>
          <c:tx>
            <c:strRef>
              <c:f>Sheet1!$C$1</c:f>
              <c:strCache>
                <c:ptCount val="1"/>
                <c:pt idx="0">
                  <c:v>2018</c:v>
                </c:pt>
              </c:strCache>
            </c:strRef>
          </c:tx>
          <c:spPr>
            <a:solidFill>
              <a:schemeClr val="accent1">
                <a:lumMod val="60000"/>
                <a:lumOff val="40000"/>
              </a:schemeClr>
            </a:solidFill>
            <a:scene3d>
              <a:camera prst="orthographicFront"/>
              <a:lightRig rig="threePt" dir="t"/>
            </a:scene3d>
            <a:sp3d>
              <a:bevelT w="190500" h="38100"/>
            </a:sp3d>
          </c:spPr>
          <c:invertIfNegative val="0"/>
          <c:dLbls>
            <c:dLbl>
              <c:idx val="0"/>
              <c:layout>
                <c:manualLayout>
                  <c:x val="-0.00154867264730712"/>
                  <c:y val="0.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F95-464F-87DC-2FBD569C43D5}"/>
                </c:ext>
                <c:ext xmlns:c15="http://schemas.microsoft.com/office/drawing/2012/chart" uri="{CE6537A1-D6FC-4f65-9D91-7224C49458BB}">
                  <c15:layout/>
                </c:ext>
              </c:extLst>
            </c:dLbl>
            <c:dLbl>
              <c:idx val="1"/>
              <c:layout>
                <c:manualLayout>
                  <c:x val="-2.83920038804456E-17"/>
                  <c:y val="0.005878550684187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F95-464F-87DC-2FBD569C43D5}"/>
                </c:ext>
                <c:ext xmlns:c15="http://schemas.microsoft.com/office/drawing/2012/chart" uri="{CE6537A1-D6FC-4f65-9D91-7224C49458BB}">
                  <c15:layout/>
                </c:ext>
              </c:extLst>
            </c:dLbl>
            <c:dLbl>
              <c:idx val="2"/>
              <c:layout>
                <c:manualLayout>
                  <c:x val="-0.00464601794192136"/>
                  <c:y val="-0.026452205214439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F95-464F-87DC-2FBD569C43D5}"/>
                </c:ext>
                <c:ext xmlns:c15="http://schemas.microsoft.com/office/drawing/2012/chart" uri="{CE6537A1-D6FC-4f65-9D91-7224C49458BB}">
                  <c15:layout/>
                </c:ext>
              </c:extLst>
            </c:dLbl>
            <c:dLbl>
              <c:idx val="3"/>
              <c:layout>
                <c:manualLayout>
                  <c:x val="0.0"/>
                  <c:y val="0.008817478881443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F95-464F-87DC-2FBD569C43D5}"/>
                </c:ext>
                <c:ext xmlns:c15="http://schemas.microsoft.com/office/drawing/2012/chart" uri="{CE6537A1-D6FC-4f65-9D91-7224C49458BB}">
                  <c15:layout/>
                </c:ext>
              </c:extLst>
            </c:dLbl>
            <c:dLbl>
              <c:idx val="4"/>
              <c:layout>
                <c:manualLayout>
                  <c:x val="0.00464601794192136"/>
                  <c:y val="-0.017634726332995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F95-464F-87DC-2FBD569C43D5}"/>
                </c:ext>
                <c:ext xmlns:c15="http://schemas.microsoft.com/office/drawing/2012/chart" uri="{CE6537A1-D6FC-4f65-9D91-7224C49458BB}">
                  <c15:layout>
                    <c:manualLayout>
                      <c:w val="0.0360762683476553"/>
                      <c:h val="0.0482903926740405"/>
                    </c:manualLayout>
                  </c15:layout>
                </c:ext>
              </c:extLst>
            </c:dLbl>
            <c:dLbl>
              <c:idx val="5"/>
              <c:layout>
                <c:manualLayout>
                  <c:x val="-0.00154867264730712"/>
                  <c:y val="0.008817478881443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F95-464F-87DC-2FBD569C43D5}"/>
                </c:ext>
                <c:ext xmlns:c15="http://schemas.microsoft.com/office/drawing/2012/chart" uri="{CE6537A1-D6FC-4f65-9D91-7224C49458BB}">
                  <c15:layout/>
                </c:ext>
              </c:extLst>
            </c:dLbl>
            <c:dLbl>
              <c:idx val="7"/>
              <c:layout>
                <c:manualLayout>
                  <c:x val="0.00154867264730712"/>
                  <c:y val="-0.017634957762887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F95-464F-87DC-2FBD569C43D5}"/>
                </c:ext>
                <c:ext xmlns:c15="http://schemas.microsoft.com/office/drawing/2012/chart" uri="{CE6537A1-D6FC-4f65-9D91-7224C49458BB}">
                  <c15:layout/>
                </c:ext>
              </c:extLst>
            </c:dLbl>
            <c:dLbl>
              <c:idx val="9"/>
              <c:layout>
                <c:manualLayout>
                  <c:x val="-1.13568015521783E-16"/>
                  <c:y val="-0.026451742354655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2F95-464F-87DC-2FBD569C43D5}"/>
                </c:ex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Brazil</c:v>
                </c:pt>
                <c:pt idx="1">
                  <c:v>China</c:v>
                </c:pt>
                <c:pt idx="2">
                  <c:v>Mexico</c:v>
                </c:pt>
                <c:pt idx="3">
                  <c:v>Emerging Markets</c:v>
                </c:pt>
                <c:pt idx="4">
                  <c:v>USA</c:v>
                </c:pt>
                <c:pt idx="5">
                  <c:v>Asia ex Japan</c:v>
                </c:pt>
                <c:pt idx="6">
                  <c:v>United Kingdom</c:v>
                </c:pt>
                <c:pt idx="7">
                  <c:v>Europe</c:v>
                </c:pt>
                <c:pt idx="8">
                  <c:v>Japan</c:v>
                </c:pt>
                <c:pt idx="9">
                  <c:v>India</c:v>
                </c:pt>
              </c:strCache>
            </c:strRef>
          </c:cat>
          <c:val>
            <c:numRef>
              <c:f>Sheet1!$C$2:$C$11</c:f>
              <c:numCache>
                <c:formatCode>0.00</c:formatCode>
                <c:ptCount val="10"/>
                <c:pt idx="0">
                  <c:v>-1.79</c:v>
                </c:pt>
                <c:pt idx="1">
                  <c:v>-19.18</c:v>
                </c:pt>
                <c:pt idx="2">
                  <c:v>-14.93</c:v>
                </c:pt>
                <c:pt idx="3">
                  <c:v>-14.58</c:v>
                </c:pt>
                <c:pt idx="4">
                  <c:v>-5.04</c:v>
                </c:pt>
                <c:pt idx="5">
                  <c:v>-14.37</c:v>
                </c:pt>
                <c:pt idx="6">
                  <c:v>-14.15</c:v>
                </c:pt>
                <c:pt idx="7">
                  <c:v>-15.14</c:v>
                </c:pt>
                <c:pt idx="8">
                  <c:v>-12.88</c:v>
                </c:pt>
                <c:pt idx="9">
                  <c:v>-4.44</c:v>
                </c:pt>
              </c:numCache>
            </c:numRef>
          </c:val>
          <c:extLst xmlns:c16r2="http://schemas.microsoft.com/office/drawing/2015/06/chart">
            <c:ext xmlns:c16="http://schemas.microsoft.com/office/drawing/2014/chart" uri="{C3380CC4-5D6E-409C-BE32-E72D297353CC}">
              <c16:uniqueId val="{0000000E-2F95-464F-87DC-2FBD569C43D5}"/>
            </c:ext>
          </c:extLst>
        </c:ser>
        <c:ser>
          <c:idx val="2"/>
          <c:order val="2"/>
          <c:tx>
            <c:strRef>
              <c:f>Sheet1!$D$1</c:f>
              <c:strCache>
                <c:ptCount val="1"/>
                <c:pt idx="0">
                  <c:v>2017</c:v>
                </c:pt>
              </c:strCache>
            </c:strRef>
          </c:tx>
          <c:spPr>
            <a:solidFill>
              <a:schemeClr val="bg1">
                <a:lumMod val="65000"/>
              </a:schemeClr>
            </a:solidFill>
            <a:scene3d>
              <a:camera prst="orthographicFront"/>
              <a:lightRig rig="threePt" dir="t"/>
            </a:scene3d>
            <a:sp3d>
              <a:bevelT w="190500" h="38100"/>
            </a:sp3d>
          </c:spPr>
          <c:invertIfNegative val="0"/>
          <c:dLbls>
            <c:dLbl>
              <c:idx val="0"/>
              <c:layout>
                <c:manualLayout>
                  <c:x val="0.0"/>
                  <c:y val="0.0029391596271479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2F95-464F-87DC-2FBD569C43D5}"/>
                </c:ext>
                <c:ext xmlns:c15="http://schemas.microsoft.com/office/drawing/2012/chart" uri="{CE6537A1-D6FC-4f65-9D91-7224C49458BB}">
                  <c15:layout/>
                </c:ext>
              </c:extLst>
            </c:dLbl>
            <c:dLbl>
              <c:idx val="1"/>
              <c:layout>
                <c:manualLayout>
                  <c:x val="0.00154867264730709"/>
                  <c:y val="0.0086813210099589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2F95-464F-87DC-2FBD569C43D5}"/>
                </c:ext>
                <c:ext xmlns:c15="http://schemas.microsoft.com/office/drawing/2012/chart" uri="{CE6537A1-D6FC-4f65-9D91-7224C49458BB}">
                  <c15:layout/>
                </c:ext>
              </c:extLst>
            </c:dLbl>
            <c:dLbl>
              <c:idx val="7"/>
              <c:layout>
                <c:manualLayout>
                  <c:x val="-1.13568015521783E-16"/>
                  <c:y val="-0.014695798135739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2F95-464F-87DC-2FBD569C43D5}"/>
                </c:ext>
                <c:ext xmlns:c15="http://schemas.microsoft.com/office/drawing/2012/chart" uri="{CE6537A1-D6FC-4f65-9D91-7224C49458BB}">
                  <c15:layout/>
                </c:ext>
              </c:extLst>
            </c:dLbl>
            <c:dLbl>
              <c:idx val="8"/>
              <c:layout>
                <c:manualLayout>
                  <c:x val="-0.00154867264730712"/>
                  <c:y val="0.00734789906786977"/>
                </c:manualLayout>
              </c:layout>
              <c:numFmt formatCode="#,##0.0" sourceLinked="0"/>
              <c:spPr>
                <a:noFill/>
                <a:ln>
                  <a:noFill/>
                </a:ln>
                <a:effectLst/>
              </c:spPr>
              <c:txPr>
                <a:bodyPr wrap="square" lIns="38100" tIns="19050" rIns="38100" bIns="19050" anchor="ctr">
                  <a:noAutofit/>
                </a:bodyPr>
                <a:lstStyle/>
                <a:p>
                  <a:pPr>
                    <a:defRPr sz="1100"/>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2F95-464F-87DC-2FBD569C43D5}"/>
                </c:ext>
                <c:ext xmlns:c15="http://schemas.microsoft.com/office/drawing/2012/chart" uri="{CE6537A1-D6FC-4f65-9D91-7224C49458BB}">
                  <c15:layout>
                    <c:manualLayout>
                      <c:w val="0.0394911525063316"/>
                      <c:h val="0.0571078715554843"/>
                    </c:manualLayout>
                  </c15:layout>
                </c:ext>
              </c:extLst>
            </c:dLbl>
            <c:dLbl>
              <c:idx val="9"/>
              <c:layout>
                <c:manualLayout>
                  <c:x val="-0.00309734529461435"/>
                  <c:y val="0.012790204405823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2F95-464F-87DC-2FBD569C43D5}"/>
                </c:ex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Sheet1!$A$2:$A$11</c:f>
              <c:strCache>
                <c:ptCount val="10"/>
                <c:pt idx="0">
                  <c:v>Brazil</c:v>
                </c:pt>
                <c:pt idx="1">
                  <c:v>China</c:v>
                </c:pt>
                <c:pt idx="2">
                  <c:v>Mexico</c:v>
                </c:pt>
                <c:pt idx="3">
                  <c:v>Emerging Markets</c:v>
                </c:pt>
                <c:pt idx="4">
                  <c:v>USA</c:v>
                </c:pt>
                <c:pt idx="5">
                  <c:v>Asia ex Japan</c:v>
                </c:pt>
                <c:pt idx="6">
                  <c:v>United Kingdom</c:v>
                </c:pt>
                <c:pt idx="7">
                  <c:v>Europe</c:v>
                </c:pt>
                <c:pt idx="8">
                  <c:v>Japan</c:v>
                </c:pt>
                <c:pt idx="9">
                  <c:v>India</c:v>
                </c:pt>
              </c:strCache>
            </c:strRef>
          </c:cat>
          <c:val>
            <c:numRef>
              <c:f>Sheet1!$D$2:$D$11</c:f>
              <c:numCache>
                <c:formatCode>#,##0.00</c:formatCode>
                <c:ptCount val="10"/>
                <c:pt idx="0" formatCode="General">
                  <c:v>21.9</c:v>
                </c:pt>
                <c:pt idx="1">
                  <c:v>53.03</c:v>
                </c:pt>
                <c:pt idx="2" formatCode="General">
                  <c:v>14.25</c:v>
                </c:pt>
                <c:pt idx="3">
                  <c:v>37.283072</c:v>
                </c:pt>
                <c:pt idx="4">
                  <c:v>21.187114</c:v>
                </c:pt>
                <c:pt idx="5">
                  <c:v>41.718356</c:v>
                </c:pt>
                <c:pt idx="6">
                  <c:v>22.296388</c:v>
                </c:pt>
                <c:pt idx="7">
                  <c:v>26.820796</c:v>
                </c:pt>
                <c:pt idx="8">
                  <c:v>23.985812</c:v>
                </c:pt>
                <c:pt idx="9">
                  <c:v>35.32</c:v>
                </c:pt>
              </c:numCache>
            </c:numRef>
          </c:val>
          <c:extLst xmlns:c16r2="http://schemas.microsoft.com/office/drawing/2015/06/chart">
            <c:ext xmlns:c16="http://schemas.microsoft.com/office/drawing/2014/chart" uri="{C3380CC4-5D6E-409C-BE32-E72D297353CC}">
              <c16:uniqueId val="{00000014-2F95-464F-87DC-2FBD569C43D5}"/>
            </c:ext>
          </c:extLst>
        </c:ser>
        <c:dLbls>
          <c:showLegendKey val="0"/>
          <c:showVal val="0"/>
          <c:showCatName val="0"/>
          <c:showSerName val="0"/>
          <c:showPercent val="0"/>
          <c:showBubbleSize val="0"/>
        </c:dLbls>
        <c:gapWidth val="39"/>
        <c:axId val="1822219728"/>
        <c:axId val="1822222048"/>
      </c:barChart>
      <c:catAx>
        <c:axId val="1822219728"/>
        <c:scaling>
          <c:orientation val="minMax"/>
        </c:scaling>
        <c:delete val="0"/>
        <c:axPos val="b"/>
        <c:numFmt formatCode="General" sourceLinked="0"/>
        <c:majorTickMark val="out"/>
        <c:minorTickMark val="none"/>
        <c:tickLblPos val="low"/>
        <c:txPr>
          <a:bodyPr rot="0"/>
          <a:lstStyle/>
          <a:p>
            <a:pPr>
              <a:defRPr sz="1200"/>
            </a:pPr>
            <a:endParaRPr lang="en-US"/>
          </a:p>
        </c:txPr>
        <c:crossAx val="1822222048"/>
        <c:crosses val="autoZero"/>
        <c:auto val="1"/>
        <c:lblAlgn val="ctr"/>
        <c:lblOffset val="100"/>
        <c:noMultiLvlLbl val="0"/>
      </c:catAx>
      <c:valAx>
        <c:axId val="1822222048"/>
        <c:scaling>
          <c:orientation val="minMax"/>
        </c:scaling>
        <c:delete val="0"/>
        <c:axPos val="l"/>
        <c:majorGridlines>
          <c:spPr>
            <a:ln>
              <a:prstDash val="lgDashDot"/>
            </a:ln>
          </c:spPr>
        </c:majorGridlines>
        <c:numFmt formatCode="#,##0" sourceLinked="0"/>
        <c:majorTickMark val="out"/>
        <c:minorTickMark val="none"/>
        <c:tickLblPos val="nextTo"/>
        <c:crossAx val="1822219728"/>
        <c:crosses val="autoZero"/>
        <c:crossBetween val="between"/>
      </c:valAx>
    </c:plotArea>
    <c:legend>
      <c:legendPos val="b"/>
      <c:layout>
        <c:manualLayout>
          <c:xMode val="edge"/>
          <c:yMode val="edge"/>
          <c:x val="0.143451962064593"/>
          <c:y val="0.900393576004738"/>
          <c:w val="0.774373760071097"/>
          <c:h val="0.0593326137634711"/>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0595516906540529"/>
          <c:y val="0.0224120029519169"/>
          <c:w val="0.925185794083432"/>
          <c:h val="0.781614356264655"/>
        </c:manualLayout>
      </c:layout>
      <c:barChart>
        <c:barDir val="col"/>
        <c:grouping val="clustered"/>
        <c:varyColors val="0"/>
        <c:ser>
          <c:idx val="0"/>
          <c:order val="0"/>
          <c:tx>
            <c:strRef>
              <c:f>Sheet1!$B$1</c:f>
              <c:strCache>
                <c:ptCount val="1"/>
                <c:pt idx="0">
                  <c:v>YTD 2019</c:v>
                </c:pt>
              </c:strCache>
            </c:strRef>
          </c:tx>
          <c:spPr>
            <a:scene3d>
              <a:camera prst="orthographicFront"/>
              <a:lightRig rig="threePt" dir="t"/>
            </a:scene3d>
            <a:sp3d>
              <a:bevelT w="190500" h="38100"/>
            </a:sp3d>
          </c:spPr>
          <c:invertIfNegative val="0"/>
          <c:dLbls>
            <c:dLbl>
              <c:idx val="0"/>
              <c:layout>
                <c:manualLayout>
                  <c:x val="-0.00663158194298563"/>
                  <c:y val="0.0056818181818181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3A7-4E66-80CB-CF7D12AB3943}"/>
                </c:ext>
                <c:ext xmlns:c15="http://schemas.microsoft.com/office/drawing/2012/chart" uri="{CE6537A1-D6FC-4f65-9D91-7224C49458BB}">
                  <c15:layout/>
                </c:ext>
              </c:extLst>
            </c:dLbl>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Russell 2000 Growth</c:v>
                </c:pt>
                <c:pt idx="1">
                  <c:v>Russell Midcap Growth</c:v>
                </c:pt>
                <c:pt idx="2">
                  <c:v>Russell 2000 Value</c:v>
                </c:pt>
                <c:pt idx="3">
                  <c:v>Russell Midcap Value</c:v>
                </c:pt>
                <c:pt idx="4">
                  <c:v>Russell 1000 Growth</c:v>
                </c:pt>
                <c:pt idx="5">
                  <c:v>Russell 1000 Value</c:v>
                </c:pt>
              </c:strCache>
            </c:strRef>
          </c:cat>
          <c:val>
            <c:numRef>
              <c:f>Sheet1!$B$2:$B$7</c:f>
              <c:numCache>
                <c:formatCode>General</c:formatCode>
                <c:ptCount val="6"/>
                <c:pt idx="0">
                  <c:v>11.55</c:v>
                </c:pt>
                <c:pt idx="1">
                  <c:v>11.49</c:v>
                </c:pt>
                <c:pt idx="2">
                  <c:v>10.94</c:v>
                </c:pt>
                <c:pt idx="3">
                  <c:v>10.29</c:v>
                </c:pt>
                <c:pt idx="4">
                  <c:v>8.99</c:v>
                </c:pt>
                <c:pt idx="5">
                  <c:v>7.78</c:v>
                </c:pt>
              </c:numCache>
            </c:numRef>
          </c:val>
          <c:extLst xmlns:c16r2="http://schemas.microsoft.com/office/drawing/2015/06/chart">
            <c:ext xmlns:c16="http://schemas.microsoft.com/office/drawing/2014/chart" uri="{C3380CC4-5D6E-409C-BE32-E72D297353CC}">
              <c16:uniqueId val="{00000001-23A7-4E66-80CB-CF7D12AB3943}"/>
            </c:ext>
          </c:extLst>
        </c:ser>
        <c:ser>
          <c:idx val="1"/>
          <c:order val="1"/>
          <c:tx>
            <c:strRef>
              <c:f>Sheet1!$C$1</c:f>
              <c:strCache>
                <c:ptCount val="1"/>
                <c:pt idx="0">
                  <c:v>2018</c:v>
                </c:pt>
              </c:strCache>
            </c:strRef>
          </c:tx>
          <c:spPr>
            <a:solidFill>
              <a:schemeClr val="accent1">
                <a:lumMod val="60000"/>
                <a:lumOff val="40000"/>
              </a:schemeClr>
            </a:solidFill>
            <a:scene3d>
              <a:camera prst="orthographicFront"/>
              <a:lightRig rig="threePt" dir="t"/>
            </a:scene3d>
            <a:sp3d>
              <a:bevelT w="190500" h="38100"/>
            </a:sp3d>
          </c:spPr>
          <c:invertIfNegative val="0"/>
          <c:dLbls>
            <c:dLbl>
              <c:idx val="0"/>
              <c:layout>
                <c:manualLayout>
                  <c:x val="-0.00336700336700335"/>
                  <c:y val="0.0028409090909090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3A7-4E66-80CB-CF7D12AB3943}"/>
                </c:ext>
                <c:ext xmlns:c15="http://schemas.microsoft.com/office/drawing/2012/chart" uri="{CE6537A1-D6FC-4f65-9D91-7224C49458BB}">
                  <c15:layout/>
                </c:ext>
              </c:extLst>
            </c:dLbl>
            <c:dLbl>
              <c:idx val="1"/>
              <c:layout>
                <c:manualLayout>
                  <c:x val="-0.00828947742873206"/>
                  <c:y val="-0.0085227272727273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3A7-4E66-80CB-CF7D12AB3943}"/>
                </c:ext>
                <c:ext xmlns:c15="http://schemas.microsoft.com/office/drawing/2012/chart" uri="{CE6537A1-D6FC-4f65-9D91-7224C49458BB}">
                  <c15:layout/>
                </c:ext>
              </c:extLst>
            </c:dLbl>
            <c:dLbl>
              <c:idx val="2"/>
              <c:layout>
                <c:manualLayout>
                  <c:x val="-0.00663158194298563"/>
                  <c:y val="-0.0028407972440944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3A7-4E66-80CB-CF7D12AB3943}"/>
                </c:ext>
                <c:ext xmlns:c15="http://schemas.microsoft.com/office/drawing/2012/chart" uri="{CE6537A1-D6FC-4f65-9D91-7224C49458BB}">
                  <c15:layout>
                    <c:manualLayout>
                      <c:w val="0.0513035105349468"/>
                      <c:h val="0.0615056818181818"/>
                    </c:manualLayout>
                  </c15:layout>
                </c:ext>
              </c:extLst>
            </c:dLbl>
            <c:dLbl>
              <c:idx val="3"/>
              <c:layout>
                <c:manualLayout>
                  <c:x val="-1.21577597813285E-16"/>
                  <c:y val="-0.014204545454545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3A7-4E66-80CB-CF7D12AB3943}"/>
                </c:ext>
                <c:ext xmlns:c15="http://schemas.microsoft.com/office/drawing/2012/chart" uri="{CE6537A1-D6FC-4f65-9D91-7224C49458BB}">
                  <c15:layout/>
                </c:ext>
              </c:extLst>
            </c:dLbl>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Russell 2000 Growth</c:v>
                </c:pt>
                <c:pt idx="1">
                  <c:v>Russell Midcap Growth</c:v>
                </c:pt>
                <c:pt idx="2">
                  <c:v>Russell 2000 Value</c:v>
                </c:pt>
                <c:pt idx="3">
                  <c:v>Russell Midcap Value</c:v>
                </c:pt>
                <c:pt idx="4">
                  <c:v>Russell 1000 Growth</c:v>
                </c:pt>
                <c:pt idx="5">
                  <c:v>Russell 1000 Value</c:v>
                </c:pt>
              </c:strCache>
            </c:strRef>
          </c:cat>
          <c:val>
            <c:numRef>
              <c:f>Sheet1!$C$2:$C$7</c:f>
              <c:numCache>
                <c:formatCode>General</c:formatCode>
                <c:ptCount val="6"/>
                <c:pt idx="0">
                  <c:v>-9.31</c:v>
                </c:pt>
                <c:pt idx="1">
                  <c:v>-4.75</c:v>
                </c:pt>
                <c:pt idx="2">
                  <c:v>-12.86</c:v>
                </c:pt>
                <c:pt idx="3">
                  <c:v>-12.29</c:v>
                </c:pt>
                <c:pt idx="4">
                  <c:v>-1.51</c:v>
                </c:pt>
                <c:pt idx="5">
                  <c:v>-8.27</c:v>
                </c:pt>
              </c:numCache>
            </c:numRef>
          </c:val>
          <c:extLst xmlns:c16r2="http://schemas.microsoft.com/office/drawing/2015/06/chart">
            <c:ext xmlns:c16="http://schemas.microsoft.com/office/drawing/2014/chart" uri="{C3380CC4-5D6E-409C-BE32-E72D297353CC}">
              <c16:uniqueId val="{00000006-23A7-4E66-80CB-CF7D12AB3943}"/>
            </c:ext>
          </c:extLst>
        </c:ser>
        <c:ser>
          <c:idx val="2"/>
          <c:order val="2"/>
          <c:tx>
            <c:strRef>
              <c:f>Sheet1!$D$1</c:f>
              <c:strCache>
                <c:ptCount val="1"/>
                <c:pt idx="0">
                  <c:v>2017</c:v>
                </c:pt>
              </c:strCache>
            </c:strRef>
          </c:tx>
          <c:spPr>
            <a:solidFill>
              <a:schemeClr val="bg1">
                <a:lumMod val="50000"/>
              </a:schemeClr>
            </a:solidFill>
            <a:scene3d>
              <a:camera prst="orthographicFront"/>
              <a:lightRig rig="threePt" dir="t"/>
            </a:scene3d>
            <a:sp3d>
              <a:bevelT w="190500" h="38100"/>
            </a:sp3d>
          </c:spPr>
          <c:invertIfNegative val="0"/>
          <c:dLbls>
            <c:dLbl>
              <c:idx val="0"/>
              <c:layout>
                <c:manualLayout>
                  <c:x val="0.0"/>
                  <c:y val="0.005681818181818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3A7-4E66-80CB-CF7D12AB3943}"/>
                </c:ex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200" baseline="0">
                    <a:latin typeface="Calibri" panose="020F0502020204030204"/>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Sheet1!$A$2:$A$7</c:f>
              <c:strCache>
                <c:ptCount val="6"/>
                <c:pt idx="0">
                  <c:v>Russell 2000 Growth</c:v>
                </c:pt>
                <c:pt idx="1">
                  <c:v>Russell Midcap Growth</c:v>
                </c:pt>
                <c:pt idx="2">
                  <c:v>Russell 2000 Value</c:v>
                </c:pt>
                <c:pt idx="3">
                  <c:v>Russell Midcap Value</c:v>
                </c:pt>
                <c:pt idx="4">
                  <c:v>Russell 1000 Growth</c:v>
                </c:pt>
                <c:pt idx="5">
                  <c:v>Russell 1000 Value</c:v>
                </c:pt>
              </c:strCache>
            </c:strRef>
          </c:cat>
          <c:val>
            <c:numRef>
              <c:f>Sheet1!$D$2:$D$7</c:f>
              <c:numCache>
                <c:formatCode>General</c:formatCode>
                <c:ptCount val="6"/>
                <c:pt idx="0">
                  <c:v>22.17</c:v>
                </c:pt>
                <c:pt idx="1">
                  <c:v>25.27</c:v>
                </c:pt>
                <c:pt idx="2">
                  <c:v>7.84</c:v>
                </c:pt>
                <c:pt idx="3">
                  <c:v>13.34</c:v>
                </c:pt>
                <c:pt idx="4">
                  <c:v>30.21</c:v>
                </c:pt>
                <c:pt idx="5">
                  <c:v>13.66</c:v>
                </c:pt>
              </c:numCache>
            </c:numRef>
          </c:val>
          <c:extLst xmlns:c16r2="http://schemas.microsoft.com/office/drawing/2015/06/chart">
            <c:ext xmlns:c16="http://schemas.microsoft.com/office/drawing/2014/chart" uri="{C3380CC4-5D6E-409C-BE32-E72D297353CC}">
              <c16:uniqueId val="{00000008-23A7-4E66-80CB-CF7D12AB3943}"/>
            </c:ext>
          </c:extLst>
        </c:ser>
        <c:dLbls>
          <c:showLegendKey val="0"/>
          <c:showVal val="0"/>
          <c:showCatName val="0"/>
          <c:showSerName val="0"/>
          <c:showPercent val="0"/>
          <c:showBubbleSize val="0"/>
        </c:dLbls>
        <c:gapWidth val="150"/>
        <c:axId val="1862809680"/>
        <c:axId val="1862812000"/>
      </c:barChart>
      <c:catAx>
        <c:axId val="1862809680"/>
        <c:scaling>
          <c:orientation val="minMax"/>
        </c:scaling>
        <c:delete val="0"/>
        <c:axPos val="b"/>
        <c:numFmt formatCode="General" sourceLinked="0"/>
        <c:majorTickMark val="out"/>
        <c:minorTickMark val="none"/>
        <c:tickLblPos val="low"/>
        <c:txPr>
          <a:bodyPr rot="0"/>
          <a:lstStyle/>
          <a:p>
            <a:pPr>
              <a:defRPr sz="1200"/>
            </a:pPr>
            <a:endParaRPr lang="en-US"/>
          </a:p>
        </c:txPr>
        <c:crossAx val="1862812000"/>
        <c:crosses val="autoZero"/>
        <c:auto val="1"/>
        <c:lblAlgn val="ctr"/>
        <c:lblOffset val="100"/>
        <c:noMultiLvlLbl val="0"/>
      </c:catAx>
      <c:valAx>
        <c:axId val="1862812000"/>
        <c:scaling>
          <c:orientation val="minMax"/>
        </c:scaling>
        <c:delete val="0"/>
        <c:axPos val="l"/>
        <c:majorGridlines>
          <c:spPr>
            <a:ln>
              <a:prstDash val="dash"/>
            </a:ln>
          </c:spPr>
        </c:majorGridlines>
        <c:numFmt formatCode="#,##0" sourceLinked="0"/>
        <c:majorTickMark val="out"/>
        <c:minorTickMark val="none"/>
        <c:tickLblPos val="nextTo"/>
        <c:txPr>
          <a:bodyPr/>
          <a:lstStyle/>
          <a:p>
            <a:pPr>
              <a:defRPr sz="1400"/>
            </a:pPr>
            <a:endParaRPr lang="en-US"/>
          </a:p>
        </c:txPr>
        <c:crossAx val="1862809680"/>
        <c:crosses val="autoZero"/>
        <c:crossBetween val="between"/>
      </c:valAx>
    </c:plotArea>
    <c:legend>
      <c:legendPos val="b"/>
      <c:layout>
        <c:manualLayout>
          <c:xMode val="edge"/>
          <c:yMode val="edge"/>
          <c:x val="0.168954431894045"/>
          <c:y val="0.927478078024338"/>
          <c:w val="0.784224641444202"/>
          <c:h val="0.058248702576950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0540814830578615"/>
          <c:y val="0.0660518049997848"/>
          <c:w val="0.926398997422619"/>
          <c:h val="0.709348995310013"/>
        </c:manualLayout>
      </c:layout>
      <c:barChart>
        <c:barDir val="col"/>
        <c:grouping val="clustered"/>
        <c:varyColors val="0"/>
        <c:ser>
          <c:idx val="0"/>
          <c:order val="0"/>
          <c:tx>
            <c:strRef>
              <c:f>Sheet1!$B$1</c:f>
              <c:strCache>
                <c:ptCount val="1"/>
                <c:pt idx="0">
                  <c:v>YTD 2019</c:v>
                </c:pt>
              </c:strCache>
            </c:strRef>
          </c:tx>
          <c:spPr>
            <a:solidFill>
              <a:schemeClr val="accent1">
                <a:lumMod val="75000"/>
              </a:schemeClr>
            </a:solidFill>
            <a:scene3d>
              <a:camera prst="orthographicFront"/>
              <a:lightRig rig="threePt" dir="t"/>
            </a:scene3d>
            <a:sp3d>
              <a:bevelT w="190500" h="38100"/>
            </a:sp3d>
          </c:spPr>
          <c:invertIfNegative val="0"/>
          <c:dLbls>
            <c:dLbl>
              <c:idx val="5"/>
              <c:layout>
                <c:manualLayout>
                  <c:x val="0.0"/>
                  <c:y val="-0.0058287789304787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C51-495E-AB7D-CE844FB66C7D}"/>
                </c:ext>
                <c:ext xmlns:c15="http://schemas.microsoft.com/office/drawing/2012/chart" uri="{CE6537A1-D6FC-4f65-9D91-7224C49458BB}">
                  <c15:layout/>
                </c:ext>
              </c:extLst>
            </c:dLbl>
            <c:dLbl>
              <c:idx val="7"/>
              <c:layout>
                <c:manualLayout>
                  <c:x val="-0.00154867264730723"/>
                  <c:y val="0.012001387246966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C8D-4ABE-A22B-CC1E76CEB7EB}"/>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US Credit Bond</c:v>
                </c:pt>
                <c:pt idx="1">
                  <c:v>Mortgage Back Security </c:v>
                </c:pt>
                <c:pt idx="2">
                  <c:v>10-20 Year Treasury Bond </c:v>
                </c:pt>
                <c:pt idx="3">
                  <c:v>7-10 Year Treasury Bond </c:v>
                </c:pt>
                <c:pt idx="4">
                  <c:v>20+ Year Treasury Bond </c:v>
                </c:pt>
                <c:pt idx="5">
                  <c:v>3-7 Year Treasury Bond </c:v>
                </c:pt>
                <c:pt idx="6">
                  <c:v>Agency Bond </c:v>
                </c:pt>
                <c:pt idx="7">
                  <c:v>1-3 Year Treasury Bond </c:v>
                </c:pt>
              </c:strCache>
            </c:strRef>
          </c:cat>
          <c:val>
            <c:numRef>
              <c:f>Sheet1!$B$2:$B$9</c:f>
              <c:numCache>
                <c:formatCode>General</c:formatCode>
                <c:ptCount val="8"/>
                <c:pt idx="0">
                  <c:v>2.18</c:v>
                </c:pt>
                <c:pt idx="1">
                  <c:v>0.81</c:v>
                </c:pt>
                <c:pt idx="2">
                  <c:v>0.74</c:v>
                </c:pt>
                <c:pt idx="3">
                  <c:v>0.72</c:v>
                </c:pt>
                <c:pt idx="4">
                  <c:v>0.62</c:v>
                </c:pt>
                <c:pt idx="5">
                  <c:v>0.49</c:v>
                </c:pt>
                <c:pt idx="6">
                  <c:v>0.34</c:v>
                </c:pt>
                <c:pt idx="7">
                  <c:v>0.25</c:v>
                </c:pt>
              </c:numCache>
            </c:numRef>
          </c:val>
          <c:extLst xmlns:c16r2="http://schemas.microsoft.com/office/drawing/2015/06/chart">
            <c:ext xmlns:c16="http://schemas.microsoft.com/office/drawing/2014/chart" uri="{C3380CC4-5D6E-409C-BE32-E72D297353CC}">
              <c16:uniqueId val="{00000001-0C51-495E-AB7D-CE844FB66C7D}"/>
            </c:ext>
          </c:extLst>
        </c:ser>
        <c:ser>
          <c:idx val="1"/>
          <c:order val="1"/>
          <c:tx>
            <c:strRef>
              <c:f>Sheet1!$C$1</c:f>
              <c:strCache>
                <c:ptCount val="1"/>
                <c:pt idx="0">
                  <c:v>2018</c:v>
                </c:pt>
              </c:strCache>
            </c:strRef>
          </c:tx>
          <c:spPr>
            <a:solidFill>
              <a:schemeClr val="accent1">
                <a:lumMod val="60000"/>
                <a:lumOff val="40000"/>
              </a:schemeClr>
            </a:solidFill>
            <a:scene3d>
              <a:camera prst="orthographicFront"/>
              <a:lightRig rig="threePt" dir="t"/>
            </a:scene3d>
            <a:sp3d>
              <a:bevelT w="190500" h="38100"/>
            </a:sp3d>
          </c:spPr>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Sheet1!$A$2:$A$9</c:f>
              <c:strCache>
                <c:ptCount val="8"/>
                <c:pt idx="0">
                  <c:v>US Credit Bond</c:v>
                </c:pt>
                <c:pt idx="1">
                  <c:v>Mortgage Back Security </c:v>
                </c:pt>
                <c:pt idx="2">
                  <c:v>10-20 Year Treasury Bond </c:v>
                </c:pt>
                <c:pt idx="3">
                  <c:v>7-10 Year Treasury Bond </c:v>
                </c:pt>
                <c:pt idx="4">
                  <c:v>20+ Year Treasury Bond </c:v>
                </c:pt>
                <c:pt idx="5">
                  <c:v>3-7 Year Treasury Bond </c:v>
                </c:pt>
                <c:pt idx="6">
                  <c:v>Agency Bond </c:v>
                </c:pt>
                <c:pt idx="7">
                  <c:v>1-3 Year Treasury Bond </c:v>
                </c:pt>
              </c:strCache>
            </c:strRef>
          </c:cat>
          <c:val>
            <c:numRef>
              <c:f>Sheet1!$C$2:$C$9</c:f>
              <c:numCache>
                <c:formatCode>0.00</c:formatCode>
                <c:ptCount val="8"/>
                <c:pt idx="0">
                  <c:v>-2.4</c:v>
                </c:pt>
                <c:pt idx="1">
                  <c:v>0.81</c:v>
                </c:pt>
                <c:pt idx="2">
                  <c:v>-0.1</c:v>
                </c:pt>
                <c:pt idx="3">
                  <c:v>0.82</c:v>
                </c:pt>
                <c:pt idx="4">
                  <c:v>-2.07</c:v>
                </c:pt>
                <c:pt idx="5">
                  <c:v>1.36</c:v>
                </c:pt>
                <c:pt idx="6">
                  <c:v>1.33</c:v>
                </c:pt>
                <c:pt idx="7">
                  <c:v>1.45</c:v>
                </c:pt>
              </c:numCache>
            </c:numRef>
          </c:val>
          <c:extLst xmlns:c16r2="http://schemas.microsoft.com/office/drawing/2015/06/chart">
            <c:ext xmlns:c16="http://schemas.microsoft.com/office/drawing/2014/chart" uri="{C3380CC4-5D6E-409C-BE32-E72D297353CC}">
              <c16:uniqueId val="{00000002-0C51-495E-AB7D-CE844FB66C7D}"/>
            </c:ext>
          </c:extLst>
        </c:ser>
        <c:ser>
          <c:idx val="2"/>
          <c:order val="2"/>
          <c:tx>
            <c:strRef>
              <c:f>Sheet1!$D$1</c:f>
              <c:strCache>
                <c:ptCount val="1"/>
                <c:pt idx="0">
                  <c:v>2017</c:v>
                </c:pt>
              </c:strCache>
            </c:strRef>
          </c:tx>
          <c:spPr>
            <a:solidFill>
              <a:schemeClr val="bg1">
                <a:lumMod val="65000"/>
              </a:schemeClr>
            </a:solidFill>
            <a:scene3d>
              <a:camera prst="orthographicFront"/>
              <a:lightRig rig="threePt" dir="t"/>
            </a:scene3d>
            <a:sp3d>
              <a:bevelT w="190500" h="38100"/>
            </a:sp3d>
          </c:spPr>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Sheet1!$A$2:$A$9</c:f>
              <c:strCache>
                <c:ptCount val="8"/>
                <c:pt idx="0">
                  <c:v>US Credit Bond</c:v>
                </c:pt>
                <c:pt idx="1">
                  <c:v>Mortgage Back Security </c:v>
                </c:pt>
                <c:pt idx="2">
                  <c:v>10-20 Year Treasury Bond </c:v>
                </c:pt>
                <c:pt idx="3">
                  <c:v>7-10 Year Treasury Bond </c:v>
                </c:pt>
                <c:pt idx="4">
                  <c:v>20+ Year Treasury Bond </c:v>
                </c:pt>
                <c:pt idx="5">
                  <c:v>3-7 Year Treasury Bond </c:v>
                </c:pt>
                <c:pt idx="6">
                  <c:v>Agency Bond </c:v>
                </c:pt>
                <c:pt idx="7">
                  <c:v>1-3 Year Treasury Bond </c:v>
                </c:pt>
              </c:strCache>
            </c:strRef>
          </c:cat>
          <c:val>
            <c:numRef>
              <c:f>Sheet1!$D$2:$D$9</c:f>
              <c:numCache>
                <c:formatCode>#,##0.00</c:formatCode>
                <c:ptCount val="8"/>
                <c:pt idx="0">
                  <c:v>5.988933999999999</c:v>
                </c:pt>
                <c:pt idx="1">
                  <c:v>2.373168</c:v>
                </c:pt>
                <c:pt idx="2">
                  <c:v>4.058487999999997</c:v>
                </c:pt>
                <c:pt idx="3">
                  <c:v>2.467051</c:v>
                </c:pt>
                <c:pt idx="4">
                  <c:v>8.922934</c:v>
                </c:pt>
                <c:pt idx="5">
                  <c:v>1.185828</c:v>
                </c:pt>
                <c:pt idx="6">
                  <c:v>1.844594</c:v>
                </c:pt>
                <c:pt idx="7">
                  <c:v>0.273662</c:v>
                </c:pt>
              </c:numCache>
            </c:numRef>
          </c:val>
          <c:extLst xmlns:c16r2="http://schemas.microsoft.com/office/drawing/2015/06/chart">
            <c:ext xmlns:c16="http://schemas.microsoft.com/office/drawing/2014/chart" uri="{C3380CC4-5D6E-409C-BE32-E72D297353CC}">
              <c16:uniqueId val="{00000003-0C51-495E-AB7D-CE844FB66C7D}"/>
            </c:ext>
          </c:extLst>
        </c:ser>
        <c:dLbls>
          <c:showLegendKey val="0"/>
          <c:showVal val="0"/>
          <c:showCatName val="0"/>
          <c:showSerName val="0"/>
          <c:showPercent val="0"/>
          <c:showBubbleSize val="0"/>
        </c:dLbls>
        <c:gapWidth val="39"/>
        <c:axId val="1864446304"/>
        <c:axId val="1864448352"/>
      </c:barChart>
      <c:catAx>
        <c:axId val="1864446304"/>
        <c:scaling>
          <c:orientation val="minMax"/>
        </c:scaling>
        <c:delete val="0"/>
        <c:axPos val="b"/>
        <c:numFmt formatCode="General" sourceLinked="0"/>
        <c:majorTickMark val="out"/>
        <c:minorTickMark val="none"/>
        <c:tickLblPos val="low"/>
        <c:txPr>
          <a:bodyPr rot="0"/>
          <a:lstStyle/>
          <a:p>
            <a:pPr>
              <a:defRPr sz="1000"/>
            </a:pPr>
            <a:endParaRPr lang="en-US"/>
          </a:p>
        </c:txPr>
        <c:crossAx val="1864448352"/>
        <c:crosses val="autoZero"/>
        <c:auto val="1"/>
        <c:lblAlgn val="ctr"/>
        <c:lblOffset val="100"/>
        <c:noMultiLvlLbl val="0"/>
      </c:catAx>
      <c:valAx>
        <c:axId val="1864448352"/>
        <c:scaling>
          <c:orientation val="minMax"/>
          <c:max val="10.0"/>
        </c:scaling>
        <c:delete val="0"/>
        <c:axPos val="l"/>
        <c:majorGridlines>
          <c:spPr>
            <a:ln>
              <a:prstDash val="lgDashDot"/>
            </a:ln>
          </c:spPr>
        </c:majorGridlines>
        <c:numFmt formatCode="#,##0" sourceLinked="0"/>
        <c:majorTickMark val="out"/>
        <c:minorTickMark val="none"/>
        <c:tickLblPos val="nextTo"/>
        <c:crossAx val="1864446304"/>
        <c:crosses val="autoZero"/>
        <c:crossBetween val="between"/>
      </c:valAx>
    </c:plotArea>
    <c:legend>
      <c:legendPos val="b"/>
      <c:layout>
        <c:manualLayout>
          <c:xMode val="edge"/>
          <c:yMode val="edge"/>
          <c:x val="0.149646652653821"/>
          <c:y val="0.906238925885291"/>
          <c:w val="0.743657606281319"/>
          <c:h val="0.0615177407908253"/>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1400" b="1" i="0" u="none" strike="noStrike" baseline="0">
                <a:solidFill>
                  <a:srgbClr val="000080"/>
                </a:solidFill>
                <a:latin typeface="Georgia"/>
              </a:rPr>
              <a:t>Market Corrections During </a:t>
            </a:r>
          </a:p>
          <a:p>
            <a:pPr>
              <a:defRPr sz="1000" b="0" i="0" u="none" strike="noStrike" baseline="0">
                <a:solidFill>
                  <a:srgbClr val="000000"/>
                </a:solidFill>
                <a:latin typeface="Calibri"/>
                <a:ea typeface="Calibri"/>
                <a:cs typeface="Calibri"/>
              </a:defRPr>
            </a:pPr>
            <a:r>
              <a:rPr lang="en-US" sz="1400" b="1" i="0" u="none" strike="noStrike" baseline="0">
                <a:solidFill>
                  <a:srgbClr val="000080"/>
                </a:solidFill>
                <a:latin typeface="Georgia"/>
              </a:rPr>
              <a:t>Years of Mid-Term Elections</a:t>
            </a:r>
          </a:p>
        </c:rich>
      </c:tx>
      <c:overlay val="0"/>
    </c:title>
    <c:autoTitleDeleted val="0"/>
    <c:plotArea>
      <c:layout/>
      <c:barChart>
        <c:barDir val="col"/>
        <c:grouping val="clustered"/>
        <c:varyColors val="0"/>
        <c:ser>
          <c:idx val="0"/>
          <c:order val="0"/>
          <c:spPr>
            <a:solidFill>
              <a:srgbClr val="3366FF"/>
            </a:solidFill>
            <a:ln>
              <a:solidFill>
                <a:schemeClr val="tx1"/>
              </a:solidFill>
            </a:ln>
            <a:effectLst>
              <a:outerShdw dist="35560" dir="2700000" algn="ctr" rotWithShape="0">
                <a:srgbClr val="000000"/>
              </a:outerShdw>
            </a:effectLst>
          </c:spPr>
          <c:invertIfNegative val="0"/>
          <c:dLbls>
            <c:dLbl>
              <c:idx val="0"/>
              <c:layout>
                <c:manualLayout>
                  <c:x val="0.0"/>
                  <c:y val="-0.0200803212851406"/>
                </c:manualLayout>
              </c:layout>
              <c:numFmt formatCode="0%" sourceLinked="0"/>
              <c:spPr/>
              <c:txPr>
                <a:bodyPr/>
                <a:lstStyle/>
                <a:p>
                  <a:pPr>
                    <a:defRPr sz="1000" b="0" i="0" u="none" strike="noStrike" baseline="0">
                      <a:solidFill>
                        <a:srgbClr val="000000"/>
                      </a:solidFill>
                      <a:latin typeface="Georgia"/>
                      <a:ea typeface="Georgia"/>
                      <a:cs typeface="Georgia"/>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F78-4C39-9B53-4F1EE710D4AA}"/>
                </c:ext>
                <c:ext xmlns:c15="http://schemas.microsoft.com/office/drawing/2012/chart" uri="{CE6537A1-D6FC-4f65-9D91-7224C49458BB}"/>
              </c:extLst>
            </c:dLbl>
            <c:numFmt formatCode="0%" sourceLinked="0"/>
            <c:spPr>
              <a:noFill/>
              <a:ln w="25400">
                <a:noFill/>
              </a:ln>
            </c:spPr>
            <c:txPr>
              <a:bodyPr wrap="square" lIns="38100" tIns="19050" rIns="38100" bIns="19050" anchor="ctr">
                <a:spAutoFit/>
              </a:bodyPr>
              <a:lstStyle/>
              <a:p>
                <a:pPr>
                  <a:defRPr sz="1000" b="0" i="0" u="none" strike="noStrike" baseline="0">
                    <a:solidFill>
                      <a:srgbClr val="000000"/>
                    </a:solidFill>
                    <a:latin typeface="Georgia"/>
                    <a:ea typeface="Georgia"/>
                    <a:cs typeface="Georgi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MidtermCorrection!$Q$7:$Q$20</c:f>
              <c:strCache>
                <c:ptCount val="14"/>
                <c:pt idx="0">
                  <c:v> '62</c:v>
                </c:pt>
                <c:pt idx="1">
                  <c:v> '66</c:v>
                </c:pt>
                <c:pt idx="2">
                  <c:v> '70</c:v>
                </c:pt>
                <c:pt idx="3">
                  <c:v> '74</c:v>
                </c:pt>
                <c:pt idx="4">
                  <c:v> '78</c:v>
                </c:pt>
                <c:pt idx="5">
                  <c:v> '82</c:v>
                </c:pt>
                <c:pt idx="6">
                  <c:v> '86</c:v>
                </c:pt>
                <c:pt idx="7">
                  <c:v> '90</c:v>
                </c:pt>
                <c:pt idx="8">
                  <c:v> '94</c:v>
                </c:pt>
                <c:pt idx="9">
                  <c:v> '98</c:v>
                </c:pt>
                <c:pt idx="10">
                  <c:v> '02</c:v>
                </c:pt>
                <c:pt idx="11">
                  <c:v> '06</c:v>
                </c:pt>
                <c:pt idx="12">
                  <c:v> '10</c:v>
                </c:pt>
                <c:pt idx="13">
                  <c:v> '14</c:v>
                </c:pt>
              </c:strCache>
            </c:strRef>
          </c:cat>
          <c:val>
            <c:numRef>
              <c:f>MidtermCorrection!$T$7:$T$20</c:f>
              <c:numCache>
                <c:formatCode>0.00%</c:formatCode>
                <c:ptCount val="14"/>
                <c:pt idx="0">
                  <c:v>-0.2644</c:v>
                </c:pt>
                <c:pt idx="1">
                  <c:v>-0.2218</c:v>
                </c:pt>
                <c:pt idx="2">
                  <c:v>-0.2586</c:v>
                </c:pt>
                <c:pt idx="3">
                  <c:v>-0.376</c:v>
                </c:pt>
                <c:pt idx="4">
                  <c:v>-0.135526684736891</c:v>
                </c:pt>
                <c:pt idx="5">
                  <c:v>-0.1656</c:v>
                </c:pt>
                <c:pt idx="6">
                  <c:v>-0.0942</c:v>
                </c:pt>
                <c:pt idx="7">
                  <c:v>-0.199186881691286</c:v>
                </c:pt>
                <c:pt idx="8">
                  <c:v>-0.0893775933609958</c:v>
                </c:pt>
                <c:pt idx="9">
                  <c:v>-0.193360016852749</c:v>
                </c:pt>
                <c:pt idx="10">
                  <c:v>-0.3375</c:v>
                </c:pt>
                <c:pt idx="11">
                  <c:v>-0.077</c:v>
                </c:pt>
                <c:pt idx="12">
                  <c:v>-0.159946766561514</c:v>
                </c:pt>
                <c:pt idx="13">
                  <c:v>-0.0740145970885371</c:v>
                </c:pt>
              </c:numCache>
            </c:numRef>
          </c:val>
          <c:extLst xmlns:c16r2="http://schemas.microsoft.com/office/drawing/2015/06/chart">
            <c:ext xmlns:c16="http://schemas.microsoft.com/office/drawing/2014/chart" uri="{C3380CC4-5D6E-409C-BE32-E72D297353CC}">
              <c16:uniqueId val="{00000001-0F78-4C39-9B53-4F1EE710D4AA}"/>
            </c:ext>
          </c:extLst>
        </c:ser>
        <c:ser>
          <c:idx val="1"/>
          <c:order val="1"/>
          <c:spPr>
            <a:pattFill prst="pct40">
              <a:fgClr>
                <a:srgbClr val="FF0000"/>
              </a:fgClr>
              <a:bgClr>
                <a:schemeClr val="bg1"/>
              </a:bgClr>
            </a:pattFill>
            <a:ln>
              <a:solidFill>
                <a:schemeClr val="tx1"/>
              </a:solidFill>
            </a:ln>
            <a:effectLst>
              <a:outerShdw dist="35560" dir="2700000" algn="ctr" rotWithShape="0">
                <a:srgbClr val="000000"/>
              </a:outerShdw>
            </a:effectLst>
          </c:spPr>
          <c:invertIfNegative val="0"/>
          <c:dPt>
            <c:idx val="13"/>
            <c:invertIfNegative val="0"/>
            <c:bubble3D val="0"/>
            <c:extLst xmlns:c16r2="http://schemas.microsoft.com/office/drawing/2015/06/chart">
              <c:ext xmlns:c16="http://schemas.microsoft.com/office/drawing/2014/chart" uri="{C3380CC4-5D6E-409C-BE32-E72D297353CC}">
                <c16:uniqueId val="{00000002-0F78-4C39-9B53-4F1EE710D4AA}"/>
              </c:ext>
            </c:extLst>
          </c:dPt>
          <c:dLbls>
            <c:numFmt formatCode="0%" sourceLinked="0"/>
            <c:spPr>
              <a:noFill/>
              <a:ln w="25400">
                <a:noFill/>
              </a:ln>
            </c:spPr>
            <c:txPr>
              <a:bodyPr wrap="square" lIns="38100" tIns="19050" rIns="38100" bIns="19050" anchor="ctr">
                <a:spAutoFit/>
              </a:bodyPr>
              <a:lstStyle/>
              <a:p>
                <a:pPr>
                  <a:defRPr sz="1000" b="0" i="0" u="none" strike="noStrike" baseline="0">
                    <a:solidFill>
                      <a:srgbClr val="000000"/>
                    </a:solidFill>
                    <a:latin typeface="Georgia"/>
                    <a:ea typeface="Georgia"/>
                    <a:cs typeface="Georgia"/>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MidtermCorrection!$Q$7:$Q$20</c:f>
              <c:strCache>
                <c:ptCount val="14"/>
                <c:pt idx="0">
                  <c:v> '62</c:v>
                </c:pt>
                <c:pt idx="1">
                  <c:v> '66</c:v>
                </c:pt>
                <c:pt idx="2">
                  <c:v> '70</c:v>
                </c:pt>
                <c:pt idx="3">
                  <c:v> '74</c:v>
                </c:pt>
                <c:pt idx="4">
                  <c:v> '78</c:v>
                </c:pt>
                <c:pt idx="5">
                  <c:v> '82</c:v>
                </c:pt>
                <c:pt idx="6">
                  <c:v> '86</c:v>
                </c:pt>
                <c:pt idx="7">
                  <c:v> '90</c:v>
                </c:pt>
                <c:pt idx="8">
                  <c:v> '94</c:v>
                </c:pt>
                <c:pt idx="9">
                  <c:v> '98</c:v>
                </c:pt>
                <c:pt idx="10">
                  <c:v> '02</c:v>
                </c:pt>
                <c:pt idx="11">
                  <c:v> '06</c:v>
                </c:pt>
                <c:pt idx="12">
                  <c:v> '10</c:v>
                </c:pt>
                <c:pt idx="13">
                  <c:v> '14</c:v>
                </c:pt>
              </c:strCache>
            </c:strRef>
          </c:cat>
          <c:val>
            <c:numRef>
              <c:f>MidtermCorrection!$W$7:$W$20</c:f>
              <c:numCache>
                <c:formatCode>0.0%</c:formatCode>
                <c:ptCount val="14"/>
                <c:pt idx="0">
                  <c:v>0.32664373088685</c:v>
                </c:pt>
                <c:pt idx="1">
                  <c:v>0.328688524590164</c:v>
                </c:pt>
                <c:pt idx="2">
                  <c:v>0.437292538605859</c:v>
                </c:pt>
                <c:pt idx="3">
                  <c:v>0.380057803468208</c:v>
                </c:pt>
                <c:pt idx="4">
                  <c:v>0.117850578440913</c:v>
                </c:pt>
                <c:pt idx="5">
                  <c:v>0.583284514743214</c:v>
                </c:pt>
                <c:pt idx="6">
                  <c:v>0.399</c:v>
                </c:pt>
                <c:pt idx="7">
                  <c:v>0.291037703919312</c:v>
                </c:pt>
                <c:pt idx="8">
                  <c:v>0.151098150004556</c:v>
                </c:pt>
                <c:pt idx="9">
                  <c:v>0.379335199732576</c:v>
                </c:pt>
                <c:pt idx="10">
                  <c:v>0.337</c:v>
                </c:pt>
                <c:pt idx="11">
                  <c:v>0.238606182938489</c:v>
                </c:pt>
                <c:pt idx="12">
                  <c:v>0.310088208257545</c:v>
                </c:pt>
                <c:pt idx="13" formatCode="0.00%">
                  <c:v>0.086642075930609</c:v>
                </c:pt>
              </c:numCache>
            </c:numRef>
          </c:val>
          <c:extLst xmlns:c16r2="http://schemas.microsoft.com/office/drawing/2015/06/chart">
            <c:ext xmlns:c16="http://schemas.microsoft.com/office/drawing/2014/chart" uri="{C3380CC4-5D6E-409C-BE32-E72D297353CC}">
              <c16:uniqueId val="{00000003-0F78-4C39-9B53-4F1EE710D4AA}"/>
            </c:ext>
          </c:extLst>
        </c:ser>
        <c:dLbls>
          <c:showLegendKey val="0"/>
          <c:showVal val="0"/>
          <c:showCatName val="0"/>
          <c:showSerName val="0"/>
          <c:showPercent val="0"/>
          <c:showBubbleSize val="0"/>
        </c:dLbls>
        <c:gapWidth val="150"/>
        <c:axId val="1780401136"/>
        <c:axId val="1780403200"/>
      </c:barChart>
      <c:catAx>
        <c:axId val="1780401136"/>
        <c:scaling>
          <c:orientation val="minMax"/>
        </c:scaling>
        <c:delete val="0"/>
        <c:axPos val="b"/>
        <c:numFmt formatCode="General" sourceLinked="1"/>
        <c:majorTickMark val="none"/>
        <c:minorTickMark val="none"/>
        <c:tickLblPos val="low"/>
        <c:spPr>
          <a:ln>
            <a:solidFill>
              <a:sysClr val="windowText" lastClr="000000"/>
            </a:solidFill>
          </a:ln>
        </c:spPr>
        <c:txPr>
          <a:bodyPr rot="0" vert="horz"/>
          <a:lstStyle/>
          <a:p>
            <a:pPr>
              <a:defRPr sz="1200" b="0" i="0" u="none" strike="noStrike" baseline="0">
                <a:solidFill>
                  <a:srgbClr val="000000"/>
                </a:solidFill>
                <a:latin typeface="Georgia"/>
                <a:ea typeface="Georgia"/>
                <a:cs typeface="Georgia"/>
              </a:defRPr>
            </a:pPr>
            <a:endParaRPr lang="en-US"/>
          </a:p>
        </c:txPr>
        <c:crossAx val="1780403200"/>
        <c:crosses val="autoZero"/>
        <c:auto val="1"/>
        <c:lblAlgn val="ctr"/>
        <c:lblOffset val="100"/>
        <c:noMultiLvlLbl val="0"/>
      </c:catAx>
      <c:valAx>
        <c:axId val="1780403200"/>
        <c:scaling>
          <c:orientation val="minMax"/>
        </c:scaling>
        <c:delete val="0"/>
        <c:axPos val="l"/>
        <c:numFmt formatCode="0%" sourceLinked="0"/>
        <c:majorTickMark val="out"/>
        <c:minorTickMark val="none"/>
        <c:tickLblPos val="nextTo"/>
        <c:spPr>
          <a:ln>
            <a:solidFill>
              <a:sysClr val="windowText" lastClr="000000"/>
            </a:solidFill>
          </a:ln>
        </c:spPr>
        <c:txPr>
          <a:bodyPr rot="0" vert="horz"/>
          <a:lstStyle/>
          <a:p>
            <a:pPr>
              <a:defRPr sz="1200" b="0" i="0" u="none" strike="noStrike" baseline="0">
                <a:solidFill>
                  <a:srgbClr val="000000"/>
                </a:solidFill>
                <a:latin typeface="Georgia"/>
                <a:ea typeface="Georgia"/>
                <a:cs typeface="Georgia"/>
              </a:defRPr>
            </a:pPr>
            <a:endParaRPr lang="en-US"/>
          </a:p>
        </c:txPr>
        <c:crossAx val="1780401136"/>
        <c:crosses val="autoZero"/>
        <c:crossBetween val="between"/>
      </c:valAx>
    </c:plotArea>
    <c:plotVisOnly val="1"/>
    <c:dispBlanksAs val="gap"/>
    <c:showDLblsOverMax val="0"/>
  </c:chart>
  <c:spPr>
    <a:ln>
      <a:solidFill>
        <a:sysClr val="windowText" lastClr="000000"/>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0.56345</cdr:x>
      <cdr:y>0.14552</cdr:y>
    </cdr:from>
    <cdr:to>
      <cdr:x>0.9217</cdr:x>
      <cdr:y>0.25847</cdr:y>
    </cdr:to>
    <cdr:sp macro="" textlink="">
      <cdr:nvSpPr>
        <cdr:cNvPr id="2" name="TextBox 1"/>
        <cdr:cNvSpPr txBox="1"/>
      </cdr:nvSpPr>
      <cdr:spPr>
        <a:xfrm xmlns:a="http://schemas.openxmlformats.org/drawingml/2006/main">
          <a:off x="2758550" y="551673"/>
          <a:ext cx="1753939" cy="42818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a:latin typeface="Georgia" pitchFamily="18" charset="0"/>
            </a:rPr>
            <a:t>Market Performance 1-Year</a:t>
          </a:r>
          <a:r>
            <a:rPr lang="en-US" sz="1000" baseline="0">
              <a:latin typeface="Georgia" pitchFamily="18" charset="0"/>
            </a:rPr>
            <a:t> After Correction</a:t>
          </a:r>
          <a:endParaRPr lang="en-US" sz="1000">
            <a:latin typeface="Georgia" pitchFamily="18" charset="0"/>
          </a:endParaRPr>
        </a:p>
      </cdr:txBody>
    </cdr:sp>
  </cdr:relSizeAnchor>
  <cdr:relSizeAnchor xmlns:cdr="http://schemas.openxmlformats.org/drawingml/2006/chartDrawing">
    <cdr:from>
      <cdr:x>0.74547</cdr:x>
      <cdr:y>0.23337</cdr:y>
    </cdr:from>
    <cdr:to>
      <cdr:x>0.75715</cdr:x>
      <cdr:y>0.33127</cdr:y>
    </cdr:to>
    <cdr:cxnSp macro="">
      <cdr:nvCxnSpPr>
        <cdr:cNvPr id="4" name="Straight Arrow Connector 3">
          <a:extLst xmlns:a="http://schemas.openxmlformats.org/drawingml/2006/main">
            <a:ext uri="{FF2B5EF4-FFF2-40B4-BE49-F238E27FC236}">
              <a16:creationId xmlns="" xmlns:a16="http://schemas.microsoft.com/office/drawing/2014/main" id="{A7239DB2-A562-4850-9F2F-7276B83AA619}"/>
            </a:ext>
          </a:extLst>
        </cdr:cNvPr>
        <cdr:cNvCxnSpPr/>
      </cdr:nvCxnSpPr>
      <cdr:spPr>
        <a:xfrm xmlns:a="http://schemas.openxmlformats.org/drawingml/2006/main" flipH="1">
          <a:off x="3649712" y="884698"/>
          <a:ext cx="57184" cy="371134"/>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0.4054</cdr:x>
      <cdr:y>0.81156</cdr:y>
    </cdr:from>
    <cdr:to>
      <cdr:x>0.78053</cdr:x>
      <cdr:y>0.92451</cdr:y>
    </cdr:to>
    <cdr:sp macro="" textlink="">
      <cdr:nvSpPr>
        <cdr:cNvPr id="5" name="TextBox 1"/>
        <cdr:cNvSpPr txBox="1"/>
      </cdr:nvSpPr>
      <cdr:spPr>
        <a:xfrm xmlns:a="http://schemas.openxmlformats.org/drawingml/2006/main">
          <a:off x="1984794" y="3076601"/>
          <a:ext cx="1836580" cy="42818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latin typeface="Georgia" pitchFamily="18" charset="0"/>
            </a:rPr>
            <a:t>Market Correction During</a:t>
          </a:r>
          <a:r>
            <a:rPr lang="en-US" sz="1000" baseline="0" dirty="0">
              <a:latin typeface="Georgia" pitchFamily="18" charset="0"/>
            </a:rPr>
            <a:t> Years of Mid-Term Elections</a:t>
          </a:r>
          <a:endParaRPr lang="en-US" sz="1000" dirty="0">
            <a:latin typeface="Georgia" pitchFamily="18" charset="0"/>
          </a:endParaRPr>
        </a:p>
      </cdr:txBody>
    </cdr:sp>
  </cdr:relSizeAnchor>
  <cdr:relSizeAnchor xmlns:cdr="http://schemas.openxmlformats.org/drawingml/2006/chartDrawing">
    <cdr:from>
      <cdr:x>0.60721</cdr:x>
      <cdr:y>0.75133</cdr:y>
    </cdr:from>
    <cdr:to>
      <cdr:x>0.60786</cdr:x>
      <cdr:y>0.83332</cdr:y>
    </cdr:to>
    <cdr:cxnSp macro="">
      <cdr:nvCxnSpPr>
        <cdr:cNvPr id="6" name="Straight Arrow Connector 5">
          <a:extLst xmlns:a="http://schemas.openxmlformats.org/drawingml/2006/main">
            <a:ext uri="{FF2B5EF4-FFF2-40B4-BE49-F238E27FC236}">
              <a16:creationId xmlns="" xmlns:a16="http://schemas.microsoft.com/office/drawing/2014/main" id="{9D86CAF7-2F7C-4752-B8C2-482E8422C906}"/>
            </a:ext>
          </a:extLst>
        </cdr:cNvPr>
        <cdr:cNvCxnSpPr/>
      </cdr:nvCxnSpPr>
      <cdr:spPr>
        <a:xfrm xmlns:a="http://schemas.openxmlformats.org/drawingml/2006/main" flipV="1">
          <a:off x="2972794" y="2848244"/>
          <a:ext cx="3182" cy="31082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5986FF-2566-9E4A-A155-42D2A07E52CD}" type="datetimeFigureOut">
              <a:rPr lang="en-US" smtClean="0"/>
              <a:t>2/18/19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762053-5FE8-7A43-85ED-ABC6A7DE6486}"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a:t>
            </a:fld>
            <a:endParaRPr lang="en-US"/>
          </a:p>
        </p:txBody>
      </p:sp>
    </p:spTree>
    <p:extLst>
      <p:ext uri="{BB962C8B-B14F-4D97-AF65-F5344CB8AC3E}">
        <p14:creationId xmlns:p14="http://schemas.microsoft.com/office/powerpoint/2010/main" val="391679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11</a:t>
            </a:fld>
            <a:endParaRPr lang="en-US"/>
          </a:p>
        </p:txBody>
      </p:sp>
    </p:spTree>
    <p:extLst>
      <p:ext uri="{BB962C8B-B14F-4D97-AF65-F5344CB8AC3E}">
        <p14:creationId xmlns:p14="http://schemas.microsoft.com/office/powerpoint/2010/main" val="116709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12</a:t>
            </a:fld>
            <a:endParaRPr lang="en-US"/>
          </a:p>
        </p:txBody>
      </p:sp>
    </p:spTree>
    <p:extLst>
      <p:ext uri="{BB962C8B-B14F-4D97-AF65-F5344CB8AC3E}">
        <p14:creationId xmlns:p14="http://schemas.microsoft.com/office/powerpoint/2010/main" val="152335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13</a:t>
            </a:fld>
            <a:endParaRPr lang="en-US"/>
          </a:p>
        </p:txBody>
      </p:sp>
    </p:spTree>
    <p:extLst>
      <p:ext uri="{BB962C8B-B14F-4D97-AF65-F5344CB8AC3E}">
        <p14:creationId xmlns:p14="http://schemas.microsoft.com/office/powerpoint/2010/main" val="58775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14</a:t>
            </a:fld>
            <a:endParaRPr lang="en-US"/>
          </a:p>
        </p:txBody>
      </p:sp>
    </p:spTree>
    <p:extLst>
      <p:ext uri="{BB962C8B-B14F-4D97-AF65-F5344CB8AC3E}">
        <p14:creationId xmlns:p14="http://schemas.microsoft.com/office/powerpoint/2010/main" val="120670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15</a:t>
            </a:fld>
            <a:endParaRPr lang="en-US"/>
          </a:p>
        </p:txBody>
      </p:sp>
    </p:spTree>
    <p:extLst>
      <p:ext uri="{BB962C8B-B14F-4D97-AF65-F5344CB8AC3E}">
        <p14:creationId xmlns:p14="http://schemas.microsoft.com/office/powerpoint/2010/main" val="140372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16</a:t>
            </a:fld>
            <a:endParaRPr lang="en-US"/>
          </a:p>
        </p:txBody>
      </p:sp>
    </p:spTree>
    <p:extLst>
      <p:ext uri="{BB962C8B-B14F-4D97-AF65-F5344CB8AC3E}">
        <p14:creationId xmlns:p14="http://schemas.microsoft.com/office/powerpoint/2010/main" val="74125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17</a:t>
            </a:fld>
            <a:endParaRPr lang="en-US"/>
          </a:p>
        </p:txBody>
      </p:sp>
    </p:spTree>
    <p:extLst>
      <p:ext uri="{BB962C8B-B14F-4D97-AF65-F5344CB8AC3E}">
        <p14:creationId xmlns:p14="http://schemas.microsoft.com/office/powerpoint/2010/main" val="74792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18</a:t>
            </a:fld>
            <a:endParaRPr lang="en-US"/>
          </a:p>
        </p:txBody>
      </p:sp>
    </p:spTree>
    <p:extLst>
      <p:ext uri="{BB962C8B-B14F-4D97-AF65-F5344CB8AC3E}">
        <p14:creationId xmlns:p14="http://schemas.microsoft.com/office/powerpoint/2010/main" val="88050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19</a:t>
            </a:fld>
            <a:endParaRPr lang="en-US"/>
          </a:p>
        </p:txBody>
      </p:sp>
    </p:spTree>
    <p:extLst>
      <p:ext uri="{BB962C8B-B14F-4D97-AF65-F5344CB8AC3E}">
        <p14:creationId xmlns:p14="http://schemas.microsoft.com/office/powerpoint/2010/main" val="927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20</a:t>
            </a:fld>
            <a:endParaRPr lang="en-US"/>
          </a:p>
        </p:txBody>
      </p:sp>
    </p:spTree>
    <p:extLst>
      <p:ext uri="{BB962C8B-B14F-4D97-AF65-F5344CB8AC3E}">
        <p14:creationId xmlns:p14="http://schemas.microsoft.com/office/powerpoint/2010/main" val="48671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3</a:t>
            </a:fld>
            <a:endParaRPr lang="en-US"/>
          </a:p>
        </p:txBody>
      </p:sp>
    </p:spTree>
    <p:extLst>
      <p:ext uri="{BB962C8B-B14F-4D97-AF65-F5344CB8AC3E}">
        <p14:creationId xmlns:p14="http://schemas.microsoft.com/office/powerpoint/2010/main" val="196172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21</a:t>
            </a:fld>
            <a:endParaRPr lang="en-US"/>
          </a:p>
        </p:txBody>
      </p:sp>
    </p:spTree>
    <p:extLst>
      <p:ext uri="{BB962C8B-B14F-4D97-AF65-F5344CB8AC3E}">
        <p14:creationId xmlns:p14="http://schemas.microsoft.com/office/powerpoint/2010/main" val="1010367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22</a:t>
            </a:fld>
            <a:endParaRPr lang="en-US"/>
          </a:p>
        </p:txBody>
      </p:sp>
    </p:spTree>
    <p:extLst>
      <p:ext uri="{BB962C8B-B14F-4D97-AF65-F5344CB8AC3E}">
        <p14:creationId xmlns:p14="http://schemas.microsoft.com/office/powerpoint/2010/main" val="1781523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23</a:t>
            </a:fld>
            <a:endParaRPr lang="en-US"/>
          </a:p>
        </p:txBody>
      </p:sp>
    </p:spTree>
    <p:extLst>
      <p:ext uri="{BB962C8B-B14F-4D97-AF65-F5344CB8AC3E}">
        <p14:creationId xmlns:p14="http://schemas.microsoft.com/office/powerpoint/2010/main" val="1721399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24</a:t>
            </a:fld>
            <a:endParaRPr lang="en-US"/>
          </a:p>
        </p:txBody>
      </p:sp>
    </p:spTree>
    <p:extLst>
      <p:ext uri="{BB962C8B-B14F-4D97-AF65-F5344CB8AC3E}">
        <p14:creationId xmlns:p14="http://schemas.microsoft.com/office/powerpoint/2010/main" val="1376532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25</a:t>
            </a:fld>
            <a:endParaRPr lang="en-US"/>
          </a:p>
        </p:txBody>
      </p:sp>
    </p:spTree>
    <p:extLst>
      <p:ext uri="{BB962C8B-B14F-4D97-AF65-F5344CB8AC3E}">
        <p14:creationId xmlns:p14="http://schemas.microsoft.com/office/powerpoint/2010/main" val="15911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26</a:t>
            </a:fld>
            <a:endParaRPr lang="en-US"/>
          </a:p>
        </p:txBody>
      </p:sp>
    </p:spTree>
    <p:extLst>
      <p:ext uri="{BB962C8B-B14F-4D97-AF65-F5344CB8AC3E}">
        <p14:creationId xmlns:p14="http://schemas.microsoft.com/office/powerpoint/2010/main" val="1140521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27</a:t>
            </a:fld>
            <a:endParaRPr lang="en-US"/>
          </a:p>
        </p:txBody>
      </p:sp>
    </p:spTree>
    <p:extLst>
      <p:ext uri="{BB962C8B-B14F-4D97-AF65-F5344CB8AC3E}">
        <p14:creationId xmlns:p14="http://schemas.microsoft.com/office/powerpoint/2010/main" val="183035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28</a:t>
            </a:fld>
            <a:endParaRPr lang="en-US"/>
          </a:p>
        </p:txBody>
      </p:sp>
    </p:spTree>
    <p:extLst>
      <p:ext uri="{BB962C8B-B14F-4D97-AF65-F5344CB8AC3E}">
        <p14:creationId xmlns:p14="http://schemas.microsoft.com/office/powerpoint/2010/main" val="596829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29</a:t>
            </a:fld>
            <a:endParaRPr lang="en-US"/>
          </a:p>
        </p:txBody>
      </p:sp>
    </p:spTree>
    <p:extLst>
      <p:ext uri="{BB962C8B-B14F-4D97-AF65-F5344CB8AC3E}">
        <p14:creationId xmlns:p14="http://schemas.microsoft.com/office/powerpoint/2010/main" val="1356908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30</a:t>
            </a:fld>
            <a:endParaRPr lang="en-US"/>
          </a:p>
        </p:txBody>
      </p:sp>
    </p:spTree>
    <p:extLst>
      <p:ext uri="{BB962C8B-B14F-4D97-AF65-F5344CB8AC3E}">
        <p14:creationId xmlns:p14="http://schemas.microsoft.com/office/powerpoint/2010/main" val="57373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4</a:t>
            </a:fld>
            <a:endParaRPr lang="en-US"/>
          </a:p>
        </p:txBody>
      </p:sp>
    </p:spTree>
    <p:extLst>
      <p:ext uri="{BB962C8B-B14F-4D97-AF65-F5344CB8AC3E}">
        <p14:creationId xmlns:p14="http://schemas.microsoft.com/office/powerpoint/2010/main" val="541825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31</a:t>
            </a:fld>
            <a:endParaRPr lang="en-US"/>
          </a:p>
        </p:txBody>
      </p:sp>
    </p:spTree>
    <p:extLst>
      <p:ext uri="{BB962C8B-B14F-4D97-AF65-F5344CB8AC3E}">
        <p14:creationId xmlns:p14="http://schemas.microsoft.com/office/powerpoint/2010/main" val="470005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32</a:t>
            </a:fld>
            <a:endParaRPr lang="en-US"/>
          </a:p>
        </p:txBody>
      </p:sp>
    </p:spTree>
    <p:extLst>
      <p:ext uri="{BB962C8B-B14F-4D97-AF65-F5344CB8AC3E}">
        <p14:creationId xmlns:p14="http://schemas.microsoft.com/office/powerpoint/2010/main" val="1008097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33</a:t>
            </a:fld>
            <a:endParaRPr lang="en-US"/>
          </a:p>
        </p:txBody>
      </p:sp>
    </p:spTree>
    <p:extLst>
      <p:ext uri="{BB962C8B-B14F-4D97-AF65-F5344CB8AC3E}">
        <p14:creationId xmlns:p14="http://schemas.microsoft.com/office/powerpoint/2010/main" val="145966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34</a:t>
            </a:fld>
            <a:endParaRPr lang="en-US"/>
          </a:p>
        </p:txBody>
      </p:sp>
    </p:spTree>
    <p:extLst>
      <p:ext uri="{BB962C8B-B14F-4D97-AF65-F5344CB8AC3E}">
        <p14:creationId xmlns:p14="http://schemas.microsoft.com/office/powerpoint/2010/main" val="94260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5</a:t>
            </a:fld>
            <a:endParaRPr lang="en-US"/>
          </a:p>
        </p:txBody>
      </p:sp>
    </p:spTree>
    <p:extLst>
      <p:ext uri="{BB962C8B-B14F-4D97-AF65-F5344CB8AC3E}">
        <p14:creationId xmlns:p14="http://schemas.microsoft.com/office/powerpoint/2010/main" val="47657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6</a:t>
            </a:fld>
            <a:endParaRPr lang="en-US"/>
          </a:p>
        </p:txBody>
      </p:sp>
    </p:spTree>
    <p:extLst>
      <p:ext uri="{BB962C8B-B14F-4D97-AF65-F5344CB8AC3E}">
        <p14:creationId xmlns:p14="http://schemas.microsoft.com/office/powerpoint/2010/main" val="37878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7</a:t>
            </a:fld>
            <a:endParaRPr lang="en-US"/>
          </a:p>
        </p:txBody>
      </p:sp>
    </p:spTree>
    <p:extLst>
      <p:ext uri="{BB962C8B-B14F-4D97-AF65-F5344CB8AC3E}">
        <p14:creationId xmlns:p14="http://schemas.microsoft.com/office/powerpoint/2010/main" val="131682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8</a:t>
            </a:fld>
            <a:endParaRPr lang="en-US"/>
          </a:p>
        </p:txBody>
      </p:sp>
    </p:spTree>
    <p:extLst>
      <p:ext uri="{BB962C8B-B14F-4D97-AF65-F5344CB8AC3E}">
        <p14:creationId xmlns:p14="http://schemas.microsoft.com/office/powerpoint/2010/main" val="108155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9</a:t>
            </a:fld>
            <a:endParaRPr lang="en-US"/>
          </a:p>
        </p:txBody>
      </p:sp>
    </p:spTree>
    <p:extLst>
      <p:ext uri="{BB962C8B-B14F-4D97-AF65-F5344CB8AC3E}">
        <p14:creationId xmlns:p14="http://schemas.microsoft.com/office/powerpoint/2010/main" val="691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62053-5FE8-7A43-85ED-ABC6A7DE6486}" type="slidenum">
              <a:rPr lang="en-US" smtClean="0"/>
              <a:t>10</a:t>
            </a:fld>
            <a:endParaRPr lang="en-US"/>
          </a:p>
        </p:txBody>
      </p:sp>
    </p:spTree>
    <p:extLst>
      <p:ext uri="{BB962C8B-B14F-4D97-AF65-F5344CB8AC3E}">
        <p14:creationId xmlns:p14="http://schemas.microsoft.com/office/powerpoint/2010/main" val="168728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1" name="Rectangle 10"/>
          <p:cNvSpPr/>
          <p:nvPr/>
        </p:nvSpPr>
        <p:spPr>
          <a:xfrm>
            <a:off x="9753600" y="0"/>
            <a:ext cx="2438402"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0" y="2343356"/>
            <a:ext cx="7616064" cy="1145779"/>
          </a:xfrm>
        </p:spPr>
        <p:txBody>
          <a:bodyPr anchor="b">
            <a:noAutofit/>
          </a:bodyPr>
          <a:lstStyle>
            <a:lvl1pPr algn="l">
              <a:lnSpc>
                <a:spcPct val="80000"/>
              </a:lnSpc>
              <a:defRPr sz="4000">
                <a:solidFill>
                  <a:schemeClr val="tx2"/>
                </a:solidFill>
              </a:defRPr>
            </a:lvl1pPr>
          </a:lstStyle>
          <a:p>
            <a:r>
              <a:rPr lang="en-US" dirty="0" smtClean="0"/>
              <a:t>Click to enter Presentation title</a:t>
            </a:r>
            <a:endParaRPr lang="en-US" dirty="0"/>
          </a:p>
        </p:txBody>
      </p:sp>
      <p:sp>
        <p:nvSpPr>
          <p:cNvPr id="3" name="Subtitle 2"/>
          <p:cNvSpPr>
            <a:spLocks noGrp="1"/>
          </p:cNvSpPr>
          <p:nvPr>
            <p:ph type="subTitle" idx="1" hasCustomPrompt="1"/>
          </p:nvPr>
        </p:nvSpPr>
        <p:spPr>
          <a:xfrm>
            <a:off x="914401" y="3657601"/>
            <a:ext cx="7616065" cy="389467"/>
          </a:xfrm>
          <a:prstGeom prst="rect">
            <a:avLst/>
          </a:prstGeom>
        </p:spPr>
        <p:txBody>
          <a:bodyPr anchor="t"/>
          <a:lstStyle>
            <a:lvl1pPr marL="0" indent="0" algn="l">
              <a:buNone/>
              <a:defRPr>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presentation subtitle</a:t>
            </a:r>
            <a:endParaRPr lang="en-US" dirty="0"/>
          </a:p>
        </p:txBody>
      </p:sp>
      <p:sp>
        <p:nvSpPr>
          <p:cNvPr id="12" name="Text Placeholder 11"/>
          <p:cNvSpPr>
            <a:spLocks noGrp="1"/>
          </p:cNvSpPr>
          <p:nvPr>
            <p:ph type="body" sz="quarter" idx="14" hasCustomPrompt="1"/>
          </p:nvPr>
        </p:nvSpPr>
        <p:spPr>
          <a:xfrm>
            <a:off x="914400" y="4076979"/>
            <a:ext cx="7616064" cy="821267"/>
          </a:xfrm>
          <a:prstGeom prst="rect">
            <a:avLst/>
          </a:prstGeom>
        </p:spPr>
        <p:txBody>
          <a:bodyPr>
            <a:normAutofit/>
          </a:bodyPr>
          <a:lstStyle>
            <a:lvl1pPr marL="0" indent="0" algn="l">
              <a:spcBef>
                <a:spcPts val="0"/>
              </a:spcBef>
              <a:buFontTx/>
              <a:buNone/>
              <a:defRPr sz="1200" baseline="0">
                <a:solidFill>
                  <a:schemeClr val="bg2"/>
                </a:solidFill>
              </a:defRPr>
            </a:lvl1pPr>
          </a:lstStyle>
          <a:p>
            <a:pPr lvl="0"/>
            <a:r>
              <a:rPr lang="en-US" dirty="0" smtClean="0"/>
              <a:t>Click to add Presenter and/or Date</a:t>
            </a:r>
          </a:p>
        </p:txBody>
      </p:sp>
      <p:sp>
        <p:nvSpPr>
          <p:cNvPr id="9" name="Rectangle 8"/>
          <p:cNvSpPr/>
          <p:nvPr userDrawn="1"/>
        </p:nvSpPr>
        <p:spPr>
          <a:xfrm>
            <a:off x="11733950" y="0"/>
            <a:ext cx="4580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0017" y="316864"/>
            <a:ext cx="1647517" cy="823759"/>
          </a:xfrm>
          <a:prstGeom prst="rect">
            <a:avLst/>
          </a:prstGeom>
        </p:spPr>
      </p:pic>
    </p:spTree>
    <p:extLst>
      <p:ext uri="{BB962C8B-B14F-4D97-AF65-F5344CB8AC3E}">
        <p14:creationId xmlns:p14="http://schemas.microsoft.com/office/powerpoint/2010/main" val="11871534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5"/>
          </p:nvPr>
        </p:nvSpPr>
        <p:spPr/>
        <p:txBody>
          <a:bodyPr/>
          <a:lstStyle/>
          <a:p>
            <a:fld id="{37D10836-1D3F-4185-92A5-C82FE22243E0}"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5" name="Content Placeholder 4"/>
          <p:cNvSpPr>
            <a:spLocks noGrp="1"/>
          </p:cNvSpPr>
          <p:nvPr>
            <p:ph sz="quarter" idx="20"/>
          </p:nvPr>
        </p:nvSpPr>
        <p:spPr>
          <a:xfrm>
            <a:off x="914403" y="2657454"/>
            <a:ext cx="4826000" cy="3533623"/>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7" name="Content Placeholder 6"/>
          <p:cNvSpPr>
            <a:spLocks noGrp="1"/>
          </p:cNvSpPr>
          <p:nvPr>
            <p:ph sz="quarter" idx="21"/>
          </p:nvPr>
        </p:nvSpPr>
        <p:spPr>
          <a:xfrm>
            <a:off x="6146803" y="2657454"/>
            <a:ext cx="4826000" cy="3533623"/>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4" name="Text Placeholder 3"/>
          <p:cNvSpPr>
            <a:spLocks noGrp="1"/>
          </p:cNvSpPr>
          <p:nvPr>
            <p:ph type="body" sz="quarter" idx="22"/>
          </p:nvPr>
        </p:nvSpPr>
        <p:spPr>
          <a:xfrm>
            <a:off x="914402" y="1295400"/>
            <a:ext cx="9935361" cy="902516"/>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8" name="Text Placeholder 7"/>
          <p:cNvSpPr>
            <a:spLocks noGrp="1"/>
          </p:cNvSpPr>
          <p:nvPr>
            <p:ph type="body" sz="quarter" idx="23" hasCustomPrompt="1"/>
          </p:nvPr>
        </p:nvSpPr>
        <p:spPr>
          <a:xfrm>
            <a:off x="914403" y="2271691"/>
            <a:ext cx="4826000" cy="385763"/>
          </a:xfrm>
          <a:prstGeom prst="rect">
            <a:avLst/>
          </a:prstGeom>
        </p:spPr>
        <p:txBody>
          <a:bodyPr>
            <a:normAutofit/>
          </a:bodyPr>
          <a:lstStyle>
            <a:lvl1pPr marL="0" indent="0">
              <a:buNone/>
              <a:defRPr sz="1600">
                <a:latin typeface="+mj-lt"/>
              </a:defRPr>
            </a:lvl1pPr>
          </a:lstStyle>
          <a:p>
            <a:pPr lvl="0"/>
            <a:r>
              <a:rPr lang="en-US" dirty="0" smtClean="0"/>
              <a:t>Click to add a Subheading</a:t>
            </a:r>
            <a:endParaRPr lang="en-US" dirty="0"/>
          </a:p>
        </p:txBody>
      </p:sp>
      <p:sp>
        <p:nvSpPr>
          <p:cNvPr id="13" name="Text Placeholder 7"/>
          <p:cNvSpPr>
            <a:spLocks noGrp="1"/>
          </p:cNvSpPr>
          <p:nvPr>
            <p:ph type="body" sz="quarter" idx="24" hasCustomPrompt="1"/>
          </p:nvPr>
        </p:nvSpPr>
        <p:spPr>
          <a:xfrm>
            <a:off x="6146803" y="2271691"/>
            <a:ext cx="4826000" cy="385763"/>
          </a:xfrm>
          <a:prstGeom prst="rect">
            <a:avLst/>
          </a:prstGeom>
        </p:spPr>
        <p:txBody>
          <a:bodyPr>
            <a:normAutofit/>
          </a:bodyPr>
          <a:lstStyle>
            <a:lvl1pPr marL="0" indent="0">
              <a:buNone/>
              <a:defRPr sz="1600">
                <a:latin typeface="+mj-lt"/>
              </a:defRPr>
            </a:lvl1pPr>
          </a:lstStyle>
          <a:p>
            <a:pPr lvl="0"/>
            <a:r>
              <a:rPr lang="en-US" dirty="0" smtClean="0"/>
              <a:t>Click to add a Subheading</a:t>
            </a:r>
            <a:endParaRPr lang="en-US" dirty="0"/>
          </a:p>
        </p:txBody>
      </p:sp>
      <p:sp>
        <p:nvSpPr>
          <p:cNvPr id="15"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212364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Multiple Headings/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5"/>
          </p:nvPr>
        </p:nvSpPr>
        <p:spPr/>
        <p:txBody>
          <a:bodyPr/>
          <a:lstStyle/>
          <a:p>
            <a:fld id="{1F3C6358-F442-4A47-B819-086BFE3F3542}"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16" name="Content Placeholder 2"/>
          <p:cNvSpPr>
            <a:spLocks noGrp="1"/>
          </p:cNvSpPr>
          <p:nvPr>
            <p:ph idx="21"/>
          </p:nvPr>
        </p:nvSpPr>
        <p:spPr>
          <a:xfrm>
            <a:off x="920045" y="1295400"/>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17" name="Content Placeholder 2"/>
          <p:cNvSpPr>
            <a:spLocks noGrp="1"/>
          </p:cNvSpPr>
          <p:nvPr>
            <p:ph idx="22"/>
          </p:nvPr>
        </p:nvSpPr>
        <p:spPr>
          <a:xfrm>
            <a:off x="920045" y="1608744"/>
            <a:ext cx="4831643" cy="1891145"/>
          </a:xfrm>
          <a:prstGeom prst="rect">
            <a:avLst/>
          </a:prstGeom>
        </p:spPr>
        <p:txBody>
          <a:bodyPr vert="horz" lIns="0" tIns="0" rIns="0" bIns="0" rtlCol="0">
            <a:normAutofit/>
          </a:bodyPr>
          <a:lstStyle>
            <a:lvl1pPr>
              <a:defRPr lang="en-US" dirty="0" smtClean="0"/>
            </a:lvl1pPr>
            <a:lvl2pPr>
              <a:defRPr baseline="0"/>
            </a:lvl2pPr>
            <a:lvl3pPr>
              <a:defRPr baseline="0"/>
            </a:lvl3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p:txBody>
      </p:sp>
      <p:sp>
        <p:nvSpPr>
          <p:cNvPr id="18" name="Content Placeholder 2"/>
          <p:cNvSpPr>
            <a:spLocks noGrp="1"/>
          </p:cNvSpPr>
          <p:nvPr>
            <p:ph idx="23"/>
          </p:nvPr>
        </p:nvSpPr>
        <p:spPr>
          <a:xfrm>
            <a:off x="914401" y="3723082"/>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19" name="Content Placeholder 2"/>
          <p:cNvSpPr>
            <a:spLocks noGrp="1"/>
          </p:cNvSpPr>
          <p:nvPr>
            <p:ph idx="24"/>
          </p:nvPr>
        </p:nvSpPr>
        <p:spPr>
          <a:xfrm>
            <a:off x="914401" y="4036426"/>
            <a:ext cx="4831643" cy="1891145"/>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20" name="Content Placeholder 2"/>
          <p:cNvSpPr>
            <a:spLocks noGrp="1"/>
          </p:cNvSpPr>
          <p:nvPr>
            <p:ph idx="25"/>
          </p:nvPr>
        </p:nvSpPr>
        <p:spPr>
          <a:xfrm>
            <a:off x="6152445" y="3723082"/>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21" name="Content Placeholder 2"/>
          <p:cNvSpPr>
            <a:spLocks noGrp="1"/>
          </p:cNvSpPr>
          <p:nvPr>
            <p:ph idx="26"/>
          </p:nvPr>
        </p:nvSpPr>
        <p:spPr>
          <a:xfrm>
            <a:off x="6152445" y="4036426"/>
            <a:ext cx="4831643" cy="1891145"/>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22" name="Content Placeholder 2"/>
          <p:cNvSpPr>
            <a:spLocks noGrp="1"/>
          </p:cNvSpPr>
          <p:nvPr>
            <p:ph idx="27"/>
          </p:nvPr>
        </p:nvSpPr>
        <p:spPr>
          <a:xfrm>
            <a:off x="6152445" y="1295400"/>
            <a:ext cx="4831643" cy="308998"/>
          </a:xfrm>
          <a:prstGeom prst="rect">
            <a:avLst/>
          </a:prstGeom>
        </p:spPr>
        <p:txBody>
          <a:bodyPr>
            <a:normAutofit/>
          </a:bodyPr>
          <a:lstStyle>
            <a:lvl1pPr marL="0" indent="0" defTabSz="457200">
              <a:buFontTx/>
              <a:buNone/>
              <a:defRPr sz="1400" b="0" i="0">
                <a:solidFill>
                  <a:srgbClr val="3C3E3E"/>
                </a:solidFill>
                <a:latin typeface="+mj-lt"/>
                <a:ea typeface="Calibri" charset="0"/>
                <a:cs typeface="Calibri" charset="0"/>
              </a:defRPr>
            </a:lvl1pPr>
            <a:lvl2pPr defTabSz="457200">
              <a:defRPr sz="1600" b="0" i="0">
                <a:solidFill>
                  <a:srgbClr val="3C3E3E"/>
                </a:solidFill>
                <a:latin typeface="+mn-lt"/>
                <a:ea typeface="Calibri" charset="0"/>
                <a:cs typeface="Calibri" charset="0"/>
              </a:defRPr>
            </a:lvl2pPr>
            <a:lvl3pPr defTabSz="457200">
              <a:defRPr sz="1600" b="0" i="0">
                <a:solidFill>
                  <a:srgbClr val="3C3E3E"/>
                </a:solidFill>
                <a:latin typeface="+mn-lt"/>
                <a:ea typeface="Calibri" charset="0"/>
                <a:cs typeface="Calibri" charset="0"/>
              </a:defRPr>
            </a:lvl3pPr>
            <a:lvl4pPr>
              <a:defRPr>
                <a:latin typeface="+mn-lt"/>
              </a:defRPr>
            </a:lvl4pPr>
          </a:lstStyle>
          <a:p>
            <a:pPr lvl="0"/>
            <a:r>
              <a:rPr lang="en-US" smtClean="0"/>
              <a:t>Click to edit Master text styles</a:t>
            </a:r>
          </a:p>
        </p:txBody>
      </p:sp>
      <p:sp>
        <p:nvSpPr>
          <p:cNvPr id="23" name="Content Placeholder 2"/>
          <p:cNvSpPr>
            <a:spLocks noGrp="1"/>
          </p:cNvSpPr>
          <p:nvPr>
            <p:ph idx="28"/>
          </p:nvPr>
        </p:nvSpPr>
        <p:spPr>
          <a:xfrm>
            <a:off x="6152445" y="1608744"/>
            <a:ext cx="4831643" cy="1891145"/>
          </a:xfrm>
          <a:prstGeom prst="rect">
            <a:avLst/>
          </a:prstGeom>
        </p:spPr>
        <p:txBody>
          <a:bodyPr vert="horz" lIns="0" tIns="0" rIns="0" bIns="0" rtlCol="0">
            <a:normAutofit/>
          </a:bodyPr>
          <a:lstStyle>
            <a:lvl1pPr>
              <a:defRPr lang="en-US" smtClean="0"/>
            </a:lvl1pPr>
          </a:lstStyle>
          <a:p>
            <a:pPr marL="168275" lvl="0" indent="-168275">
              <a:buFont typeface="Wingdings 2" panose="05020102010507070707" pitchFamily="18" charset="2"/>
              <a:buChar char="¡"/>
            </a:pPr>
            <a:r>
              <a:rPr lang="en-US" smtClean="0"/>
              <a:t>Click to edit Master text styles</a:t>
            </a:r>
          </a:p>
        </p:txBody>
      </p:sp>
      <p:sp>
        <p:nvSpPr>
          <p:cNvPr id="24"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880026235"/>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Graphic/Caption Arra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F158C793-74B9-47F4-A3B1-731DD76D2205}"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5" name="Picture Placeholder 4"/>
          <p:cNvSpPr>
            <a:spLocks noGrp="1"/>
          </p:cNvSpPr>
          <p:nvPr>
            <p:ph type="pic" sz="quarter" idx="18" hasCustomPrompt="1"/>
          </p:nvPr>
        </p:nvSpPr>
        <p:spPr>
          <a:xfrm>
            <a:off x="914403" y="1302920"/>
            <a:ext cx="2133600" cy="153755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7" name="Text Placeholder 6"/>
          <p:cNvSpPr>
            <a:spLocks noGrp="1"/>
          </p:cNvSpPr>
          <p:nvPr>
            <p:ph type="body" sz="quarter" idx="19" hasCustomPrompt="1"/>
          </p:nvPr>
        </p:nvSpPr>
        <p:spPr>
          <a:xfrm>
            <a:off x="3160187" y="1302920"/>
            <a:ext cx="2580216" cy="153755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17" name="Picture Placeholder 4"/>
          <p:cNvSpPr>
            <a:spLocks noGrp="1"/>
          </p:cNvSpPr>
          <p:nvPr>
            <p:ph type="pic" sz="quarter" idx="24" hasCustomPrompt="1"/>
          </p:nvPr>
        </p:nvSpPr>
        <p:spPr>
          <a:xfrm>
            <a:off x="6146803" y="1302920"/>
            <a:ext cx="2133600" cy="153755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18" name="Text Placeholder 6"/>
          <p:cNvSpPr>
            <a:spLocks noGrp="1"/>
          </p:cNvSpPr>
          <p:nvPr>
            <p:ph type="body" sz="quarter" idx="25" hasCustomPrompt="1"/>
          </p:nvPr>
        </p:nvSpPr>
        <p:spPr>
          <a:xfrm>
            <a:off x="8392587" y="1302920"/>
            <a:ext cx="2580216" cy="153755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3" name="Picture Placeholder 4"/>
          <p:cNvSpPr>
            <a:spLocks noGrp="1"/>
          </p:cNvSpPr>
          <p:nvPr>
            <p:ph type="pic" sz="quarter" idx="26" hasCustomPrompt="1"/>
          </p:nvPr>
        </p:nvSpPr>
        <p:spPr>
          <a:xfrm>
            <a:off x="914403" y="2916677"/>
            <a:ext cx="2133600" cy="1537557"/>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24" name="Text Placeholder 6"/>
          <p:cNvSpPr>
            <a:spLocks noGrp="1"/>
          </p:cNvSpPr>
          <p:nvPr>
            <p:ph type="body" sz="quarter" idx="27" hasCustomPrompt="1"/>
          </p:nvPr>
        </p:nvSpPr>
        <p:spPr>
          <a:xfrm>
            <a:off x="3160187" y="2916677"/>
            <a:ext cx="2580216" cy="1537557"/>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5" name="Picture Placeholder 4"/>
          <p:cNvSpPr>
            <a:spLocks noGrp="1"/>
          </p:cNvSpPr>
          <p:nvPr>
            <p:ph type="pic" sz="quarter" idx="28" hasCustomPrompt="1"/>
          </p:nvPr>
        </p:nvSpPr>
        <p:spPr>
          <a:xfrm>
            <a:off x="6146803" y="2916677"/>
            <a:ext cx="2133600" cy="1537557"/>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26" name="Text Placeholder 6"/>
          <p:cNvSpPr>
            <a:spLocks noGrp="1"/>
          </p:cNvSpPr>
          <p:nvPr>
            <p:ph type="body" sz="quarter" idx="29" hasCustomPrompt="1"/>
          </p:nvPr>
        </p:nvSpPr>
        <p:spPr>
          <a:xfrm>
            <a:off x="8392587" y="2916677"/>
            <a:ext cx="2580216" cy="1537557"/>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7" name="Picture Placeholder 4"/>
          <p:cNvSpPr>
            <a:spLocks noGrp="1"/>
          </p:cNvSpPr>
          <p:nvPr>
            <p:ph type="pic" sz="quarter" idx="30" hasCustomPrompt="1"/>
          </p:nvPr>
        </p:nvSpPr>
        <p:spPr>
          <a:xfrm>
            <a:off x="914403" y="4530434"/>
            <a:ext cx="2133600" cy="160201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28" name="Text Placeholder 6"/>
          <p:cNvSpPr>
            <a:spLocks noGrp="1"/>
          </p:cNvSpPr>
          <p:nvPr>
            <p:ph type="body" sz="quarter" idx="31" hasCustomPrompt="1"/>
          </p:nvPr>
        </p:nvSpPr>
        <p:spPr>
          <a:xfrm>
            <a:off x="3160187" y="4530434"/>
            <a:ext cx="2580216" cy="160201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29" name="Picture Placeholder 4"/>
          <p:cNvSpPr>
            <a:spLocks noGrp="1"/>
          </p:cNvSpPr>
          <p:nvPr>
            <p:ph type="pic" sz="quarter" idx="32" hasCustomPrompt="1"/>
          </p:nvPr>
        </p:nvSpPr>
        <p:spPr>
          <a:xfrm>
            <a:off x="6146803" y="4530434"/>
            <a:ext cx="2133600" cy="1602015"/>
          </a:xfrm>
          <a:prstGeom prst="rect">
            <a:avLst/>
          </a:prstGeom>
        </p:spPr>
        <p:txBody>
          <a:bodyPr>
            <a:normAutofit/>
          </a:bodyPr>
          <a:lstStyle>
            <a:lvl1pPr marL="0" indent="0">
              <a:buFontTx/>
              <a:buNone/>
              <a:defRPr sz="1300"/>
            </a:lvl1pPr>
          </a:lstStyle>
          <a:p>
            <a:r>
              <a:rPr lang="en-US" dirty="0" smtClean="0"/>
              <a:t>Click to add photo or graphic</a:t>
            </a:r>
            <a:endParaRPr lang="en-US" dirty="0"/>
          </a:p>
        </p:txBody>
      </p:sp>
      <p:sp>
        <p:nvSpPr>
          <p:cNvPr id="30" name="Text Placeholder 6"/>
          <p:cNvSpPr>
            <a:spLocks noGrp="1"/>
          </p:cNvSpPr>
          <p:nvPr>
            <p:ph type="body" sz="quarter" idx="33" hasCustomPrompt="1"/>
          </p:nvPr>
        </p:nvSpPr>
        <p:spPr>
          <a:xfrm>
            <a:off x="8392587" y="4530434"/>
            <a:ext cx="2580216" cy="1602015"/>
          </a:xfrm>
          <a:prstGeom prst="rect">
            <a:avLst/>
          </a:prstGeom>
        </p:spPr>
        <p:txBody>
          <a:bodyPr>
            <a:normAutofit/>
          </a:bodyPr>
          <a:lstStyle>
            <a:lvl1pPr marL="0" indent="0">
              <a:buFontTx/>
              <a:buNone/>
              <a:defRPr sz="1300"/>
            </a:lvl1pPr>
          </a:lstStyle>
          <a:p>
            <a:pPr lvl="0"/>
            <a:r>
              <a:rPr lang="en-US" dirty="0" smtClean="0"/>
              <a:t>Click to add photo caption</a:t>
            </a:r>
          </a:p>
        </p:txBody>
      </p:sp>
      <p:sp>
        <p:nvSpPr>
          <p:cNvPr id="1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49849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914400" y="685801"/>
            <a:ext cx="10248900" cy="5721350"/>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9" name="Date Placeholder 8"/>
          <p:cNvSpPr>
            <a:spLocks noGrp="1"/>
          </p:cNvSpPr>
          <p:nvPr>
            <p:ph type="dt" sz="half" idx="14"/>
          </p:nvPr>
        </p:nvSpPr>
        <p:spPr/>
        <p:txBody>
          <a:bodyPr/>
          <a:lstStyle/>
          <a:p>
            <a:fld id="{5991D3B1-D9FD-4AC5-B5FD-3E9B6F089105}" type="datetime1">
              <a:rPr lang="en-US" smtClean="0"/>
              <a:t>2/18/19</a:t>
            </a:fld>
            <a:endParaRPr lang="en-US" dirty="0"/>
          </a:p>
        </p:txBody>
      </p:sp>
      <p:sp>
        <p:nvSpPr>
          <p:cNvPr id="10" name="Footer Placeholder 9"/>
          <p:cNvSpPr>
            <a:spLocks noGrp="1"/>
          </p:cNvSpPr>
          <p:nvPr>
            <p:ph type="ftr" sz="quarter" idx="15"/>
          </p:nvPr>
        </p:nvSpPr>
        <p:spPr/>
        <p:txBody>
          <a:bodyPr/>
          <a:lstStyle/>
          <a:p>
            <a:r>
              <a:rPr lang="en-US" smtClean="0"/>
              <a:t>Synovus PowerPoint Template</a:t>
            </a:r>
            <a:endParaRPr lang="en-US" dirty="0"/>
          </a:p>
        </p:txBody>
      </p:sp>
      <p:sp>
        <p:nvSpPr>
          <p:cNvPr id="11" name="Slide Number Placeholder 10"/>
          <p:cNvSpPr>
            <a:spLocks noGrp="1"/>
          </p:cNvSpPr>
          <p:nvPr>
            <p:ph type="sldNum" sz="quarter" idx="16"/>
          </p:nvPr>
        </p:nvSpPr>
        <p:spPr/>
        <p:txBody>
          <a:bodyPr/>
          <a:lstStyle/>
          <a:p>
            <a:fld id="{EA6A5D38-418B-4A48-B32F-0231458F41CC}" type="slidenum">
              <a:rPr lang="en-US" smtClean="0"/>
              <a:pPr/>
              <a:t>‹#›</a:t>
            </a:fld>
            <a:endParaRPr lang="en-US" dirty="0"/>
          </a:p>
        </p:txBody>
      </p:sp>
    </p:spTree>
    <p:extLst>
      <p:ext uri="{BB962C8B-B14F-4D97-AF65-F5344CB8AC3E}">
        <p14:creationId xmlns:p14="http://schemas.microsoft.com/office/powerpoint/2010/main" val="59461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0CC8A-99BF-9245-AFE7-503CB958EED6}"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161457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0CC8A-99BF-9245-AFE7-503CB958EED6}"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55886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0CC8A-99BF-9245-AFE7-503CB958EED6}"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186767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0CC8A-99BF-9245-AFE7-503CB958EED6}"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322787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0CC8A-99BF-9245-AFE7-503CB958EED6}" type="datetimeFigureOut">
              <a:rPr lang="en-US" smtClean="0"/>
              <a:t>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545685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0CC8A-99BF-9245-AFE7-503CB958EED6}" type="datetimeFigureOut">
              <a:rPr lang="en-US" smtClean="0"/>
              <a:t>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158475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Slide">
    <p:spTree>
      <p:nvGrpSpPr>
        <p:cNvPr id="1" name=""/>
        <p:cNvGrpSpPr/>
        <p:nvPr/>
      </p:nvGrpSpPr>
      <p:grpSpPr>
        <a:xfrm>
          <a:off x="0" y="0"/>
          <a:ext cx="0" cy="0"/>
          <a:chOff x="0" y="0"/>
          <a:chExt cx="0" cy="0"/>
        </a:xfrm>
      </p:grpSpPr>
      <p:sp>
        <p:nvSpPr>
          <p:cNvPr id="10" name="Rectangle 9"/>
          <p:cNvSpPr/>
          <p:nvPr userDrawn="1"/>
        </p:nvSpPr>
        <p:spPr>
          <a:xfrm>
            <a:off x="9753600" y="0"/>
            <a:ext cx="24384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p:cNvGrpSpPr/>
          <p:nvPr userDrawn="1"/>
        </p:nvGrpSpPr>
        <p:grpSpPr>
          <a:xfrm>
            <a:off x="10188150" y="253915"/>
            <a:ext cx="1149351" cy="209550"/>
            <a:chOff x="6887494" y="1377450"/>
            <a:chExt cx="1149351" cy="209550"/>
          </a:xfrm>
          <a:solidFill>
            <a:srgbClr val="E61E24"/>
          </a:solidFill>
        </p:grpSpPr>
        <p:sp>
          <p:nvSpPr>
            <p:cNvPr id="14"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hasCustomPrompt="1"/>
          </p:nvPr>
        </p:nvSpPr>
        <p:spPr>
          <a:xfrm>
            <a:off x="914400" y="2343356"/>
            <a:ext cx="7616064" cy="1145779"/>
          </a:xfrm>
        </p:spPr>
        <p:txBody>
          <a:bodyPr anchor="b">
            <a:noAutofit/>
          </a:bodyPr>
          <a:lstStyle>
            <a:lvl1pPr algn="l">
              <a:lnSpc>
                <a:spcPct val="80000"/>
              </a:lnSpc>
              <a:defRPr sz="4000">
                <a:solidFill>
                  <a:schemeClr val="tx2"/>
                </a:solidFill>
              </a:defRPr>
            </a:lvl1pPr>
          </a:lstStyle>
          <a:p>
            <a:r>
              <a:rPr lang="en-US" dirty="0" smtClean="0"/>
              <a:t>Click to enter Presentation title</a:t>
            </a:r>
            <a:endParaRPr lang="en-US" dirty="0"/>
          </a:p>
        </p:txBody>
      </p:sp>
      <p:sp>
        <p:nvSpPr>
          <p:cNvPr id="3" name="Subtitle 2"/>
          <p:cNvSpPr>
            <a:spLocks noGrp="1"/>
          </p:cNvSpPr>
          <p:nvPr>
            <p:ph type="subTitle" idx="1" hasCustomPrompt="1"/>
          </p:nvPr>
        </p:nvSpPr>
        <p:spPr>
          <a:xfrm>
            <a:off x="914401" y="3657601"/>
            <a:ext cx="7616065" cy="1706879"/>
          </a:xfrm>
          <a:prstGeom prst="rect">
            <a:avLst/>
          </a:prstGeom>
        </p:spPr>
        <p:txBody>
          <a:bodyPr anchor="t"/>
          <a:lstStyle>
            <a:lvl1pPr marL="0" indent="0" algn="l">
              <a:buNone/>
              <a:defRPr>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presentation subtitle</a:t>
            </a:r>
            <a:endParaRPr lang="en-US" dirty="0"/>
          </a:p>
        </p:txBody>
      </p:sp>
      <p:sp>
        <p:nvSpPr>
          <p:cNvPr id="9" name="Rectangle 8"/>
          <p:cNvSpPr/>
          <p:nvPr userDrawn="1"/>
        </p:nvSpPr>
        <p:spPr>
          <a:xfrm>
            <a:off x="11733950" y="0"/>
            <a:ext cx="4580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spTree>
    <p:extLst>
      <p:ext uri="{BB962C8B-B14F-4D97-AF65-F5344CB8AC3E}">
        <p14:creationId xmlns:p14="http://schemas.microsoft.com/office/powerpoint/2010/main" val="96028435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0CC8A-99BF-9245-AFE7-503CB958EED6}" type="datetimeFigureOut">
              <a:rPr lang="en-US" smtClean="0"/>
              <a:t>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191810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0CC8A-99BF-9245-AFE7-503CB958EED6}"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169444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0CC8A-99BF-9245-AFE7-503CB958EED6}"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824725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0CC8A-99BF-9245-AFE7-503CB958EED6}"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1299667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0CC8A-99BF-9245-AFE7-503CB958EED6}"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C560-290A-7548-88F9-B0F98F966BEC}" type="slidenum">
              <a:rPr lang="en-US" smtClean="0"/>
              <a:t>‹#›</a:t>
            </a:fld>
            <a:endParaRPr lang="en-US"/>
          </a:p>
        </p:txBody>
      </p:sp>
    </p:spTree>
    <p:extLst>
      <p:ext uri="{BB962C8B-B14F-4D97-AF65-F5344CB8AC3E}">
        <p14:creationId xmlns:p14="http://schemas.microsoft.com/office/powerpoint/2010/main" val="1460238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endix Title Slide">
    <p:spTree>
      <p:nvGrpSpPr>
        <p:cNvPr id="1" name=""/>
        <p:cNvGrpSpPr/>
        <p:nvPr/>
      </p:nvGrpSpPr>
      <p:grpSpPr>
        <a:xfrm>
          <a:off x="0" y="0"/>
          <a:ext cx="0" cy="0"/>
          <a:chOff x="0" y="0"/>
          <a:chExt cx="0" cy="0"/>
        </a:xfrm>
      </p:grpSpPr>
      <p:sp>
        <p:nvSpPr>
          <p:cNvPr id="4" name="TextBox 3"/>
          <p:cNvSpPr txBox="1"/>
          <p:nvPr userDrawn="1"/>
        </p:nvSpPr>
        <p:spPr>
          <a:xfrm>
            <a:off x="914400" y="2936878"/>
            <a:ext cx="7661944" cy="486287"/>
          </a:xfrm>
          <a:prstGeom prst="rect">
            <a:avLst/>
          </a:prstGeom>
        </p:spPr>
        <p:txBody>
          <a:bodyPr vert="horz" lIns="0" tIns="0" rIns="0" bIns="0" rtlCol="0" anchor="t" anchorCtr="0">
            <a:noAutofit/>
          </a:bodyPr>
          <a:lstStyle>
            <a:lvl1pPr>
              <a:lnSpc>
                <a:spcPct val="80000"/>
              </a:lnSpc>
              <a:spcBef>
                <a:spcPct val="0"/>
              </a:spcBef>
              <a:buNone/>
              <a:defRPr sz="3200">
                <a:solidFill>
                  <a:schemeClr val="bg2"/>
                </a:solidFill>
                <a:latin typeface="Franklin Gothic Medium" panose="020B0603020102020204" pitchFamily="34" charset="0"/>
                <a:ea typeface="+mj-ea"/>
                <a:cs typeface="+mj-cs"/>
              </a:defRPr>
            </a:lvl1pPr>
          </a:lstStyle>
          <a:p>
            <a:pPr lvl="0"/>
            <a:r>
              <a:rPr lang="en-US" sz="3200" dirty="0" smtClean="0"/>
              <a:t>Appendix</a:t>
            </a:r>
            <a:endParaRPr lang="en-US" sz="3200" dirty="0"/>
          </a:p>
        </p:txBody>
      </p:sp>
      <p:sp>
        <p:nvSpPr>
          <p:cNvPr id="11" name="Rectangle 10"/>
          <p:cNvSpPr/>
          <p:nvPr userDrawn="1"/>
        </p:nvSpPr>
        <p:spPr>
          <a:xfrm>
            <a:off x="9753600" y="0"/>
            <a:ext cx="24384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grpSp>
        <p:nvGrpSpPr>
          <p:cNvPr id="14" name="Group 13"/>
          <p:cNvGrpSpPr/>
          <p:nvPr userDrawn="1"/>
        </p:nvGrpSpPr>
        <p:grpSpPr>
          <a:xfrm>
            <a:off x="10188150" y="253915"/>
            <a:ext cx="1149351" cy="209550"/>
            <a:chOff x="6887494" y="1377450"/>
            <a:chExt cx="1149351" cy="209550"/>
          </a:xfrm>
          <a:solidFill>
            <a:srgbClr val="E61E24"/>
          </a:solidFill>
        </p:grpSpPr>
        <p:sp>
          <p:nvSpPr>
            <p:cNvPr id="15"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93390122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 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2" y="329100"/>
            <a:ext cx="10058398" cy="367189"/>
          </a:xfrm>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914400" y="952503"/>
            <a:ext cx="10058400" cy="528890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5"/>
          </p:nvPr>
        </p:nvSpPr>
        <p:spPr/>
        <p:txBody>
          <a:bodyPr/>
          <a:lstStyle/>
          <a:p>
            <a:fld id="{11D8CE1C-FF86-4A67-8AA2-31C3C933AD8B}"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4" y="6282500"/>
            <a:ext cx="10058400" cy="124650"/>
          </a:xfrm>
        </p:spPr>
        <p:txBody>
          <a:bodyPr wrap="square"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140966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Date Placeholder 7"/>
          <p:cNvSpPr>
            <a:spLocks noGrp="1"/>
          </p:cNvSpPr>
          <p:nvPr>
            <p:ph type="dt" sz="half" idx="15"/>
          </p:nvPr>
        </p:nvSpPr>
        <p:spPr/>
        <p:txBody>
          <a:bodyPr/>
          <a:lstStyle/>
          <a:p>
            <a:fld id="{2BF5D945-7FDF-43B0-B06C-7307AA249152}"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7" name="Text Placeholder 8"/>
          <p:cNvSpPr>
            <a:spLocks noGrp="1"/>
          </p:cNvSpPr>
          <p:nvPr>
            <p:ph type="body" sz="quarter" idx="14" hasCustomPrompt="1"/>
          </p:nvPr>
        </p:nvSpPr>
        <p:spPr>
          <a:xfrm>
            <a:off x="914403" y="6282500"/>
            <a:ext cx="10231967" cy="124650"/>
          </a:xfr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78160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sp>
        <p:nvSpPr>
          <p:cNvPr id="10" name="Rectangle 9"/>
          <p:cNvSpPr/>
          <p:nvPr/>
        </p:nvSpPr>
        <p:spPr>
          <a:xfrm>
            <a:off x="9753600" y="0"/>
            <a:ext cx="243840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0" y="2938972"/>
            <a:ext cx="7616064" cy="1145779"/>
          </a:xfrm>
        </p:spPr>
        <p:txBody>
          <a:bodyPr anchor="t">
            <a:noAutofit/>
          </a:bodyPr>
          <a:lstStyle>
            <a:lvl1pPr algn="l">
              <a:lnSpc>
                <a:spcPct val="80000"/>
              </a:lnSpc>
              <a:defRPr sz="3200">
                <a:solidFill>
                  <a:schemeClr val="tx2"/>
                </a:solidFill>
              </a:defRPr>
            </a:lvl1pPr>
          </a:lstStyle>
          <a:p>
            <a:r>
              <a:rPr lang="en-US" dirty="0" smtClean="0"/>
              <a:t>Click to enter Section title</a:t>
            </a:r>
            <a:endParaRPr lang="en-US" dirty="0"/>
          </a:p>
        </p:txBody>
      </p:sp>
      <p:sp>
        <p:nvSpPr>
          <p:cNvPr id="3" name="Subtitle 2"/>
          <p:cNvSpPr>
            <a:spLocks noGrp="1"/>
          </p:cNvSpPr>
          <p:nvPr>
            <p:ph type="subTitle" idx="1" hasCustomPrompt="1"/>
          </p:nvPr>
        </p:nvSpPr>
        <p:spPr>
          <a:xfrm>
            <a:off x="914401" y="2488794"/>
            <a:ext cx="7616065" cy="389467"/>
          </a:xfrm>
          <a:prstGeom prst="rect">
            <a:avLst/>
          </a:prstGeom>
        </p:spPr>
        <p:txBody>
          <a:bodyPr anchor="t"/>
          <a:lstStyle>
            <a:lvl1pPr marL="0" indent="0" algn="l">
              <a:buNone/>
              <a:defRPr>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Section number or reference</a:t>
            </a:r>
            <a:endParaRPr lang="en-US" dirty="0"/>
          </a:p>
        </p:txBody>
      </p:sp>
      <p:sp>
        <p:nvSpPr>
          <p:cNvPr id="9" name="Rectangle 8"/>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grpSp>
        <p:nvGrpSpPr>
          <p:cNvPr id="13" name="Group 12"/>
          <p:cNvGrpSpPr/>
          <p:nvPr userDrawn="1"/>
        </p:nvGrpSpPr>
        <p:grpSpPr>
          <a:xfrm>
            <a:off x="10188150" y="253915"/>
            <a:ext cx="1149351" cy="209550"/>
            <a:chOff x="6887494" y="1377450"/>
            <a:chExt cx="1149351" cy="209550"/>
          </a:xfrm>
          <a:solidFill>
            <a:srgbClr val="E61E24"/>
          </a:solidFill>
        </p:grpSpPr>
        <p:sp>
          <p:nvSpPr>
            <p:cNvPr id="14"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725302998"/>
      </p:ext>
    </p:extLst>
  </p:cSld>
  <p:clrMapOvr>
    <a:overrideClrMapping bg1="lt1" tx1="dk1" bg2="lt2" tx2="dk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11D8CE1C-FF86-4A67-8AA2-31C3C933AD8B}"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
        <p:nvSpPr>
          <p:cNvPr id="4" name="Content Placeholder 3"/>
          <p:cNvSpPr>
            <a:spLocks noGrp="1"/>
          </p:cNvSpPr>
          <p:nvPr>
            <p:ph sz="quarter" idx="18"/>
          </p:nvPr>
        </p:nvSpPr>
        <p:spPr>
          <a:xfrm>
            <a:off x="914400" y="1295400"/>
            <a:ext cx="10248900" cy="488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7316" y="191527"/>
            <a:ext cx="2812240" cy="351530"/>
          </a:xfrm>
          <a:prstGeom prst="rect">
            <a:avLst/>
          </a:prstGeom>
        </p:spPr>
      </p:pic>
    </p:spTree>
    <p:extLst>
      <p:ext uri="{BB962C8B-B14F-4D97-AF65-F5344CB8AC3E}">
        <p14:creationId xmlns:p14="http://schemas.microsoft.com/office/powerpoint/2010/main" val="427207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11D8CE1C-FF86-4A67-8AA2-31C3C933AD8B}"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
        <p:nvSpPr>
          <p:cNvPr id="4" name="Content Placeholder 3"/>
          <p:cNvSpPr>
            <a:spLocks noGrp="1"/>
          </p:cNvSpPr>
          <p:nvPr>
            <p:ph sz="quarter" idx="18"/>
          </p:nvPr>
        </p:nvSpPr>
        <p:spPr>
          <a:xfrm>
            <a:off x="2096979" y="1295400"/>
            <a:ext cx="7623886" cy="4946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81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2BF5D945-7FDF-43B0-B06C-7307AA249152}"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206521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tack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5"/>
          </p:nvPr>
        </p:nvSpPr>
        <p:spPr/>
        <p:txBody>
          <a:bodyPr/>
          <a:lstStyle/>
          <a:p>
            <a:fld id="{A4AC57ED-BC50-4DAE-BC89-CC4BEFA06ACD}"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10"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
        <p:nvSpPr>
          <p:cNvPr id="5" name="Text Placeholder 4"/>
          <p:cNvSpPr>
            <a:spLocks noGrp="1"/>
          </p:cNvSpPr>
          <p:nvPr>
            <p:ph type="body" sz="quarter" idx="19"/>
          </p:nvPr>
        </p:nvSpPr>
        <p:spPr>
          <a:xfrm>
            <a:off x="914400" y="1295400"/>
            <a:ext cx="10248900" cy="2390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ext Placeholder 12"/>
          <p:cNvSpPr>
            <a:spLocks noGrp="1"/>
          </p:cNvSpPr>
          <p:nvPr>
            <p:ph type="body" sz="quarter" idx="20"/>
          </p:nvPr>
        </p:nvSpPr>
        <p:spPr>
          <a:xfrm>
            <a:off x="914400" y="3800475"/>
            <a:ext cx="10248900" cy="236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23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hoto/Caption">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1473672" y="5308092"/>
            <a:ext cx="8939861" cy="823764"/>
          </a:xfrm>
          <a:prstGeom prst="rect">
            <a:avLst/>
          </a:prstGeom>
        </p:spPr>
        <p:txBody>
          <a:bodyPr>
            <a:normAutofit/>
          </a:bodyPr>
          <a:lstStyle>
            <a:lvl1pPr marL="0" indent="0">
              <a:buNone/>
              <a:defRPr sz="1300"/>
            </a:lvl1pPr>
          </a:lstStyle>
          <a:p>
            <a:pPr lvl="0"/>
            <a:r>
              <a:rPr lang="en-US" dirty="0" smtClean="0"/>
              <a:t>Click to add a photo caption</a:t>
            </a:r>
          </a:p>
        </p:txBody>
      </p:sp>
      <p:sp>
        <p:nvSpPr>
          <p:cNvPr id="8" name="Date Placeholder 7"/>
          <p:cNvSpPr>
            <a:spLocks noGrp="1"/>
          </p:cNvSpPr>
          <p:nvPr>
            <p:ph type="dt" sz="half" idx="15"/>
          </p:nvPr>
        </p:nvSpPr>
        <p:spPr/>
        <p:txBody>
          <a:bodyPr/>
          <a:lstStyle/>
          <a:p>
            <a:fld id="{11D8CE1C-FF86-4A67-8AA2-31C3C933AD8B}"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4" name="Picture Placeholder 3"/>
          <p:cNvSpPr>
            <a:spLocks noGrp="1"/>
          </p:cNvSpPr>
          <p:nvPr>
            <p:ph type="pic" sz="quarter" idx="18" hasCustomPrompt="1"/>
          </p:nvPr>
        </p:nvSpPr>
        <p:spPr>
          <a:xfrm>
            <a:off x="1473672" y="855679"/>
            <a:ext cx="8939861" cy="3988055"/>
          </a:xfrm>
          <a:prstGeom prst="rect">
            <a:avLst/>
          </a:prstGeom>
        </p:spPr>
        <p:txBody>
          <a:bodyPr/>
          <a:lstStyle>
            <a:lvl1pPr marL="0" indent="0">
              <a:buNone/>
              <a:defRPr/>
            </a:lvl1pPr>
          </a:lstStyle>
          <a:p>
            <a:r>
              <a:rPr lang="en-US" dirty="0" smtClean="0"/>
              <a:t>Click to insert photo</a:t>
            </a:r>
            <a:endParaRPr lang="en-US" dirty="0"/>
          </a:p>
        </p:txBody>
      </p:sp>
      <p:sp>
        <p:nvSpPr>
          <p:cNvPr id="5" name="Title 4"/>
          <p:cNvSpPr>
            <a:spLocks noGrp="1"/>
          </p:cNvSpPr>
          <p:nvPr>
            <p:ph type="title"/>
          </p:nvPr>
        </p:nvSpPr>
        <p:spPr>
          <a:xfrm>
            <a:off x="1473672" y="5016616"/>
            <a:ext cx="8939861" cy="291479"/>
          </a:xfrm>
        </p:spPr>
        <p:txBody>
          <a:bodyPr>
            <a:normAutofit/>
          </a:bodyPr>
          <a:lstStyle>
            <a:lvl1pPr>
              <a:defRPr sz="1400"/>
            </a:lvl1pPr>
          </a:lstStyle>
          <a:p>
            <a:r>
              <a:rPr lang="en-US" smtClean="0"/>
              <a:t>Click to edit Master title style</a:t>
            </a:r>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239424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5"/>
          </p:nvPr>
        </p:nvSpPr>
        <p:spPr/>
        <p:txBody>
          <a:bodyPr/>
          <a:lstStyle/>
          <a:p>
            <a:fld id="{37D10836-1D3F-4185-92A5-C82FE22243E0}" type="datetime1">
              <a:rPr lang="en-US" smtClean="0"/>
              <a:t>2/18/19</a:t>
            </a:fld>
            <a:endParaRPr lang="en-US" dirty="0"/>
          </a:p>
        </p:txBody>
      </p:sp>
      <p:sp>
        <p:nvSpPr>
          <p:cNvPr id="11" name="Footer Placeholder 10"/>
          <p:cNvSpPr>
            <a:spLocks noGrp="1"/>
          </p:cNvSpPr>
          <p:nvPr>
            <p:ph type="ftr" sz="quarter" idx="16"/>
          </p:nvPr>
        </p:nvSpPr>
        <p:spPr/>
        <p:txBody>
          <a:bodyPr/>
          <a:lstStyle/>
          <a:p>
            <a:r>
              <a:rPr lang="en-US" smtClean="0"/>
              <a:t>Synovus PowerPoint Template</a:t>
            </a:r>
            <a:endParaRPr lang="en-US" dirty="0"/>
          </a:p>
        </p:txBody>
      </p:sp>
      <p:sp>
        <p:nvSpPr>
          <p:cNvPr id="12" name="Slide Number Placeholder 11"/>
          <p:cNvSpPr>
            <a:spLocks noGrp="1"/>
          </p:cNvSpPr>
          <p:nvPr>
            <p:ph type="sldNum" sz="quarter" idx="17"/>
          </p:nvPr>
        </p:nvSpPr>
        <p:spPr/>
        <p:txBody>
          <a:bodyPr/>
          <a:lstStyle/>
          <a:p>
            <a:fld id="{EA6A5D38-418B-4A48-B32F-0231458F41CC}" type="slidenum">
              <a:rPr lang="en-US" smtClean="0"/>
              <a:pPr/>
              <a:t>‹#›</a:t>
            </a:fld>
            <a:endParaRPr lang="en-US" dirty="0"/>
          </a:p>
        </p:txBody>
      </p:sp>
      <p:sp>
        <p:nvSpPr>
          <p:cNvPr id="5" name="Content Placeholder 4"/>
          <p:cNvSpPr>
            <a:spLocks noGrp="1"/>
          </p:cNvSpPr>
          <p:nvPr>
            <p:ph sz="quarter" idx="20"/>
          </p:nvPr>
        </p:nvSpPr>
        <p:spPr>
          <a:xfrm>
            <a:off x="914403" y="1300294"/>
            <a:ext cx="4826000" cy="4890781"/>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7" name="Content Placeholder 6"/>
          <p:cNvSpPr>
            <a:spLocks noGrp="1"/>
          </p:cNvSpPr>
          <p:nvPr>
            <p:ph sz="quarter" idx="21"/>
          </p:nvPr>
        </p:nvSpPr>
        <p:spPr>
          <a:xfrm>
            <a:off x="6146803" y="1300294"/>
            <a:ext cx="4826000" cy="4890781"/>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marL="168275" lvl="0" indent="-168275">
              <a:buFont typeface="Wingdings 2" panose="05020102010507070707" pitchFamily="18" charset="2"/>
              <a:buChar char="¡"/>
            </a:pPr>
            <a:r>
              <a:rPr lang="en-US" smtClean="0"/>
              <a:t>Click to edit Master text styles</a:t>
            </a:r>
          </a:p>
          <a:p>
            <a:pPr marL="168275" lvl="1" indent="-168275">
              <a:buFont typeface="Wingdings 2" panose="05020102010507070707" pitchFamily="18" charset="2"/>
              <a:buChar char="¡"/>
            </a:pPr>
            <a:r>
              <a:rPr lang="en-US" smtClean="0"/>
              <a:t>Second level</a:t>
            </a:r>
          </a:p>
          <a:p>
            <a:pPr marL="168275" lvl="2" indent="-168275">
              <a:buFont typeface="Wingdings 2" panose="05020102010507070707" pitchFamily="18" charset="2"/>
              <a:buChar char="¡"/>
            </a:pPr>
            <a:r>
              <a:rPr lang="en-US" smtClean="0"/>
              <a:t>Third level</a:t>
            </a:r>
          </a:p>
          <a:p>
            <a:pPr marL="168275" lvl="3" indent="-168275">
              <a:buFont typeface="Wingdings 2" panose="05020102010507070707" pitchFamily="18" charset="2"/>
              <a:buChar char="¡"/>
            </a:pPr>
            <a:r>
              <a:rPr lang="en-US" smtClean="0"/>
              <a:t>Fourth level</a:t>
            </a:r>
          </a:p>
          <a:p>
            <a:pPr marL="168275" lvl="4" indent="-168275">
              <a:buFont typeface="Wingdings 2" panose="05020102010507070707" pitchFamily="18" charset="2"/>
              <a:buChar char="¡"/>
            </a:pPr>
            <a:r>
              <a:rPr lang="en-US" smtClean="0"/>
              <a:t>Fifth level</a:t>
            </a:r>
            <a:endParaRPr lang="en-US" dirty="0"/>
          </a:p>
        </p:txBody>
      </p:sp>
      <p:sp>
        <p:nvSpPr>
          <p:cNvPr id="9" name="Text Placeholder 8"/>
          <p:cNvSpPr>
            <a:spLocks noGrp="1"/>
          </p:cNvSpPr>
          <p:nvPr>
            <p:ph type="body" sz="quarter" idx="14" hasCustomPrompt="1"/>
          </p:nvPr>
        </p:nvSpPr>
        <p:spPr>
          <a:xfrm>
            <a:off x="914403" y="6282500"/>
            <a:ext cx="10231967" cy="124650"/>
          </a:xfrm>
          <a:prstGeom prst="rect">
            <a:avLst/>
          </a:prstGeom>
        </p:spPr>
        <p:txBody>
          <a:bodyPr anchor="b">
            <a:spAutoFit/>
          </a:bodyPr>
          <a:lstStyle>
            <a:lvl1pPr marL="0" marR="0" indent="0" algn="l" defTabSz="914400" rtl="0" eaLnBrk="1" fontAlgn="auto" latinLnBrk="0" hangingPunct="1">
              <a:lnSpc>
                <a:spcPct val="100000"/>
              </a:lnSpc>
              <a:spcBef>
                <a:spcPts val="0"/>
              </a:spcBef>
              <a:spcAft>
                <a:spcPts val="0"/>
              </a:spcAft>
              <a:buClrTx/>
              <a:buSzTx/>
              <a:buFontTx/>
              <a:buNone/>
              <a:tabLst/>
              <a:defRPr sz="900" baseline="0">
                <a:solidFill>
                  <a:schemeClr val="tx1">
                    <a:lumMod val="75000"/>
                    <a:lumOff val="25000"/>
                  </a:schemeClr>
                </a:solidFill>
              </a:defRPr>
            </a:lvl1pPr>
          </a:lstStyle>
          <a:p>
            <a:pPr marL="168275" marR="0" lvl="0" indent="-1682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smtClean="0"/>
              <a:t>Click to add data source. Format “Source:  Your source” (without quotation marks). Box will expand automatically for multiple lines. Won’t show if blank.</a:t>
            </a:r>
          </a:p>
        </p:txBody>
      </p:sp>
    </p:spTree>
    <p:extLst>
      <p:ext uri="{BB962C8B-B14F-4D97-AF65-F5344CB8AC3E}">
        <p14:creationId xmlns:p14="http://schemas.microsoft.com/office/powerpoint/2010/main" val="3345107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3" y="694906"/>
            <a:ext cx="10248897" cy="409994"/>
          </a:xfrm>
          <a:prstGeom prst="rect">
            <a:avLst/>
          </a:prstGeom>
        </p:spPr>
        <p:txBody>
          <a:bodyPr vert="horz" lIns="0" tIns="0" rIns="0" bIns="0" rtlCol="0" anchor="t" anchorCtr="0">
            <a:normAutofit/>
          </a:bodyPr>
          <a:lstStyle/>
          <a:p>
            <a:r>
              <a:rPr lang="en-US" smtClean="0"/>
              <a:t>Click to edit Master title style</a:t>
            </a:r>
            <a:endParaRPr lang="en-US" dirty="0"/>
          </a:p>
        </p:txBody>
      </p:sp>
      <p:cxnSp>
        <p:nvCxnSpPr>
          <p:cNvPr id="9" name="Straight Connector 8"/>
          <p:cNvCxnSpPr/>
          <p:nvPr/>
        </p:nvCxnSpPr>
        <p:spPr>
          <a:xfrm>
            <a:off x="914404" y="6490538"/>
            <a:ext cx="1005840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2"/>
          </p:nvPr>
        </p:nvSpPr>
        <p:spPr>
          <a:xfrm>
            <a:off x="9720865" y="6571644"/>
            <a:ext cx="802075" cy="133956"/>
          </a:xfrm>
          <a:prstGeom prst="rect">
            <a:avLst/>
          </a:prstGeom>
        </p:spPr>
        <p:txBody>
          <a:bodyPr vert="horz" lIns="0" tIns="0" rIns="0" bIns="0" rtlCol="0" anchor="t"/>
          <a:lstStyle>
            <a:lvl1pPr algn="r">
              <a:defRPr sz="800">
                <a:solidFill>
                  <a:schemeClr val="tx1">
                    <a:lumMod val="75000"/>
                    <a:lumOff val="25000"/>
                  </a:schemeClr>
                </a:solidFill>
              </a:defRPr>
            </a:lvl1pPr>
          </a:lstStyle>
          <a:p>
            <a:fld id="{37E98A0B-3468-4B6F-9B82-FC11662E4D95}" type="datetime1">
              <a:rPr lang="en-US" smtClean="0"/>
              <a:t>2/18/19</a:t>
            </a:fld>
            <a:endParaRPr lang="en-US" dirty="0"/>
          </a:p>
        </p:txBody>
      </p:sp>
      <p:sp>
        <p:nvSpPr>
          <p:cNvPr id="12" name="Footer Placeholder 11"/>
          <p:cNvSpPr>
            <a:spLocks noGrp="1"/>
          </p:cNvSpPr>
          <p:nvPr>
            <p:ph type="ftr" sz="quarter" idx="3"/>
          </p:nvPr>
        </p:nvSpPr>
        <p:spPr>
          <a:xfrm>
            <a:off x="914401" y="6571644"/>
            <a:ext cx="8615968" cy="133954"/>
          </a:xfrm>
          <a:prstGeom prst="rect">
            <a:avLst/>
          </a:prstGeom>
        </p:spPr>
        <p:txBody>
          <a:bodyPr vert="horz" lIns="0" tIns="0" rIns="0" bIns="0" rtlCol="0" anchor="t"/>
          <a:lstStyle>
            <a:lvl1pPr algn="r">
              <a:defRPr sz="800">
                <a:solidFill>
                  <a:schemeClr val="tx1">
                    <a:lumMod val="75000"/>
                    <a:lumOff val="25000"/>
                  </a:schemeClr>
                </a:solidFill>
              </a:defRPr>
            </a:lvl1pPr>
          </a:lstStyle>
          <a:p>
            <a:r>
              <a:rPr lang="en-US" dirty="0" smtClean="0"/>
              <a:t>Synovus PowerPoint Template</a:t>
            </a:r>
            <a:endParaRPr lang="en-US" dirty="0"/>
          </a:p>
        </p:txBody>
      </p:sp>
      <p:sp>
        <p:nvSpPr>
          <p:cNvPr id="13" name="Slide Number Placeholder 12"/>
          <p:cNvSpPr>
            <a:spLocks noGrp="1"/>
          </p:cNvSpPr>
          <p:nvPr>
            <p:ph type="sldNum" sz="quarter" idx="4"/>
          </p:nvPr>
        </p:nvSpPr>
        <p:spPr>
          <a:xfrm>
            <a:off x="10713436" y="6571641"/>
            <a:ext cx="449864" cy="133957"/>
          </a:xfrm>
          <a:prstGeom prst="rect">
            <a:avLst/>
          </a:prstGeom>
        </p:spPr>
        <p:txBody>
          <a:bodyPr vert="horz" lIns="0" tIns="0" rIns="0" bIns="0" rtlCol="0" anchor="t"/>
          <a:lstStyle>
            <a:lvl1pPr algn="r">
              <a:defRPr sz="800">
                <a:solidFill>
                  <a:schemeClr val="tx1">
                    <a:lumMod val="75000"/>
                    <a:lumOff val="25000"/>
                  </a:schemeClr>
                </a:solidFill>
                <a:latin typeface="Franklin Gothic Demi" panose="020B0703020102020204" pitchFamily="34" charset="0"/>
              </a:defRPr>
            </a:lvl1pPr>
          </a:lstStyle>
          <a:p>
            <a:fld id="{EA6A5D38-418B-4A48-B32F-0231458F41CC}" type="slidenum">
              <a:rPr lang="en-US" smtClean="0"/>
              <a:pPr/>
              <a:t>‹#›</a:t>
            </a:fld>
            <a:endParaRPr lang="en-US" dirty="0"/>
          </a:p>
        </p:txBody>
      </p:sp>
      <p:cxnSp>
        <p:nvCxnSpPr>
          <p:cNvPr id="14" name="Straight Connector 13"/>
          <p:cNvCxnSpPr/>
          <p:nvPr userDrawn="1"/>
        </p:nvCxnSpPr>
        <p:spPr>
          <a:xfrm>
            <a:off x="914404" y="6490538"/>
            <a:ext cx="1024889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grpSp>
        <p:nvGrpSpPr>
          <p:cNvPr id="16" name="Group 15"/>
          <p:cNvGrpSpPr/>
          <p:nvPr userDrawn="1"/>
        </p:nvGrpSpPr>
        <p:grpSpPr>
          <a:xfrm>
            <a:off x="10188150" y="253915"/>
            <a:ext cx="1149351" cy="209550"/>
            <a:chOff x="6887494" y="1377450"/>
            <a:chExt cx="1149351" cy="209550"/>
          </a:xfrm>
          <a:solidFill>
            <a:srgbClr val="E61E24"/>
          </a:solidFill>
        </p:grpSpPr>
        <p:sp>
          <p:nvSpPr>
            <p:cNvPr id="17"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 name="Text Placeholder 3"/>
          <p:cNvSpPr>
            <a:spLocks noGrp="1"/>
          </p:cNvSpPr>
          <p:nvPr>
            <p:ph type="body" idx="1"/>
          </p:nvPr>
        </p:nvSpPr>
        <p:spPr>
          <a:xfrm>
            <a:off x="914404" y="1295400"/>
            <a:ext cx="10248896" cy="511174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978575"/>
      </p:ext>
    </p:extLst>
  </p:cSld>
  <p:clrMap bg1="lt1" tx1="dk1" bg2="lt2" tx2="dk2" accent1="accent1" accent2="accent2" accent3="accent3" accent4="accent4" accent5="accent5" accent6="accent6" hlink="hlink" folHlink="folHlink"/>
  <p:sldLayoutIdLst>
    <p:sldLayoutId id="2147483709" r:id="rId1"/>
    <p:sldLayoutId id="2147483722" r:id="rId2"/>
    <p:sldLayoutId id="2147483710" r:id="rId3"/>
    <p:sldLayoutId id="2147483712" r:id="rId4"/>
    <p:sldLayoutId id="2147483721" r:id="rId5"/>
    <p:sldLayoutId id="2147483713" r:id="rId6"/>
    <p:sldLayoutId id="2147483714" r:id="rId7"/>
    <p:sldLayoutId id="2147483719" r:id="rId8"/>
    <p:sldLayoutId id="2147483715" r:id="rId9"/>
    <p:sldLayoutId id="2147483720" r:id="rId10"/>
    <p:sldLayoutId id="2147483716" r:id="rId11"/>
    <p:sldLayoutId id="2147483718" r:id="rId12"/>
    <p:sldLayoutId id="2147483711"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800" kern="1200">
          <a:solidFill>
            <a:schemeClr val="tx2"/>
          </a:solidFill>
          <a:latin typeface="Franklin Gothic Medium" panose="020B0603020102020204" pitchFamily="34" charset="0"/>
          <a:ea typeface="+mj-ea"/>
          <a:cs typeface="+mj-cs"/>
        </a:defRPr>
      </a:lvl1pPr>
    </p:titleStyle>
    <p:bodyStyle>
      <a:lvl1pPr marL="173038" marR="0" indent="-173038" algn="l" defTabSz="914400" rtl="0" eaLnBrk="1" fontAlgn="auto" latinLnBrk="0" hangingPunct="1">
        <a:lnSpc>
          <a:spcPct val="110000"/>
        </a:lnSpc>
        <a:spcBef>
          <a:spcPts val="800"/>
        </a:spcBef>
        <a:spcAft>
          <a:spcPts val="0"/>
        </a:spcAft>
        <a:buClr>
          <a:srgbClr val="E61E24"/>
        </a:buClr>
        <a:buSzPct val="100000"/>
        <a:buFont typeface="Wingdings 2" panose="05020102010507070707" pitchFamily="18" charset="2"/>
        <a:buChar char="¡"/>
        <a:tabLst/>
        <a:defRPr lang="en-US" sz="1400" kern="1200" baseline="0" dirty="0" smtClean="0">
          <a:solidFill>
            <a:schemeClr val="tx2"/>
          </a:solidFill>
          <a:latin typeface="+mn-lt"/>
          <a:ea typeface="+mn-ea"/>
          <a:cs typeface="+mn-cs"/>
        </a:defRPr>
      </a:lvl1pPr>
      <a:lvl2pPr marL="514350"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baseline="0">
          <a:solidFill>
            <a:schemeClr val="tx2"/>
          </a:solidFill>
          <a:latin typeface="+mn-lt"/>
          <a:ea typeface="+mn-ea"/>
          <a:cs typeface="+mn-cs"/>
        </a:defRPr>
      </a:lvl2pPr>
      <a:lvl3pPr marL="860425" marR="0" indent="-176213"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3pPr>
      <a:lvl4pPr marL="1198563"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4pPr>
      <a:lvl5pPr marL="1544638" marR="0" indent="-168275" algn="l" defTabSz="914400" rtl="0" eaLnBrk="1" fontAlgn="auto" latinLnBrk="0" hangingPunct="1">
        <a:lnSpc>
          <a:spcPct val="110000"/>
        </a:lnSpc>
        <a:spcBef>
          <a:spcPts val="800"/>
        </a:spcBef>
        <a:spcAft>
          <a:spcPts val="0"/>
        </a:spcAft>
        <a:buClr>
          <a:srgbClr val="FFFFFF">
            <a:lumMod val="65000"/>
          </a:srgbClr>
        </a:buClr>
        <a:buSzPct val="100000"/>
        <a:buFont typeface="Wingdings 2" panose="05020102010507070707" pitchFamily="18" charset="2"/>
        <a:buChar char=""/>
        <a:tabLst/>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userDrawn="1">
          <p15:clr>
            <a:srgbClr val="F26B43"/>
          </p15:clr>
        </p15:guide>
        <p15:guide id="2" pos="7032" userDrawn="1">
          <p15:clr>
            <a:srgbClr val="F26B43"/>
          </p15:clr>
        </p15:guide>
        <p15:guide id="3" pos="7392" userDrawn="1">
          <p15:clr>
            <a:srgbClr val="F26B43"/>
          </p15:clr>
        </p15:guide>
        <p15:guide id="4" orient="horz" pos="4224" userDrawn="1">
          <p15:clr>
            <a:srgbClr val="F26B43"/>
          </p15:clr>
        </p15:guide>
        <p15:guide id="5" orient="horz" pos="816" userDrawn="1">
          <p15:clr>
            <a:srgbClr val="F26B43"/>
          </p15:clr>
        </p15:guide>
        <p15:guide id="6" orient="horz" pos="4036" userDrawn="1">
          <p15:clr>
            <a:srgbClr val="F26B43"/>
          </p15:clr>
        </p15:guide>
        <p15:guide id="7" pos="3744" userDrawn="1">
          <p15:clr>
            <a:srgbClr val="F26B43"/>
          </p15:clr>
        </p15:guide>
        <p15:guide id="8" pos="3624" userDrawn="1">
          <p15:clr>
            <a:srgbClr val="F26B43"/>
          </p15:clr>
        </p15:guide>
        <p15:guide id="9" pos="6144" userDrawn="1">
          <p15:clr>
            <a:srgbClr val="F26B43"/>
          </p15:clr>
        </p15:guide>
        <p15:guide id="0" orient="horz" pos="432" userDrawn="1">
          <p15:clr>
            <a:srgbClr val="F26B43"/>
          </p15:clr>
        </p15:guide>
        <p15:guide id="10"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0CC8A-99BF-9245-AFE7-503CB958EED6}" type="datetimeFigureOut">
              <a:rPr lang="en-US" smtClean="0"/>
              <a:t>2/18/19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5C560-290A-7548-88F9-B0F98F966BEC}" type="slidenum">
              <a:rPr lang="en-US" smtClean="0"/>
              <a:t>‹#›</a:t>
            </a:fld>
            <a:endParaRPr lang="en-US"/>
          </a:p>
        </p:txBody>
      </p:sp>
    </p:spTree>
    <p:extLst>
      <p:ext uri="{BB962C8B-B14F-4D97-AF65-F5344CB8AC3E}">
        <p14:creationId xmlns:p14="http://schemas.microsoft.com/office/powerpoint/2010/main" val="2593478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2" y="329100"/>
            <a:ext cx="10248898" cy="367189"/>
          </a:xfrm>
          <a:prstGeom prst="rect">
            <a:avLst/>
          </a:prstGeom>
        </p:spPr>
        <p:txBody>
          <a:bodyPr vert="horz" lIns="0" tIns="0" rIns="0" bIns="0" rtlCol="0" anchor="t" anchorCtr="0">
            <a:normAutofit/>
          </a:bodyPr>
          <a:lstStyle/>
          <a:p>
            <a:r>
              <a:rPr lang="en-US" dirty="0" smtClean="0"/>
              <a:t>Click to edit Appendix title style</a:t>
            </a:r>
            <a:endParaRPr lang="en-US" dirty="0"/>
          </a:p>
        </p:txBody>
      </p:sp>
      <p:sp>
        <p:nvSpPr>
          <p:cNvPr id="3" name="Text Placeholder 2"/>
          <p:cNvSpPr>
            <a:spLocks noGrp="1"/>
          </p:cNvSpPr>
          <p:nvPr>
            <p:ph type="body" idx="1"/>
          </p:nvPr>
        </p:nvSpPr>
        <p:spPr>
          <a:xfrm>
            <a:off x="914401" y="952502"/>
            <a:ext cx="10248899" cy="545465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914404" y="6490538"/>
            <a:ext cx="102488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2"/>
          </p:nvPr>
        </p:nvSpPr>
        <p:spPr>
          <a:xfrm>
            <a:off x="9720865" y="6571644"/>
            <a:ext cx="802075" cy="133956"/>
          </a:xfrm>
          <a:prstGeom prst="rect">
            <a:avLst/>
          </a:prstGeom>
        </p:spPr>
        <p:txBody>
          <a:bodyPr vert="horz" lIns="0" tIns="0" rIns="0" bIns="0" rtlCol="0" anchor="t"/>
          <a:lstStyle>
            <a:lvl1pPr algn="r">
              <a:defRPr sz="800">
                <a:solidFill>
                  <a:schemeClr val="tx1">
                    <a:lumMod val="75000"/>
                    <a:lumOff val="25000"/>
                  </a:schemeClr>
                </a:solidFill>
              </a:defRPr>
            </a:lvl1pPr>
          </a:lstStyle>
          <a:p>
            <a:fld id="{37E98A0B-3468-4B6F-9B82-FC11662E4D95}" type="datetime1">
              <a:rPr lang="en-US" smtClean="0"/>
              <a:t>2/18/19</a:t>
            </a:fld>
            <a:endParaRPr lang="en-US" dirty="0"/>
          </a:p>
        </p:txBody>
      </p:sp>
      <p:sp>
        <p:nvSpPr>
          <p:cNvPr id="12" name="Footer Placeholder 11"/>
          <p:cNvSpPr>
            <a:spLocks noGrp="1"/>
          </p:cNvSpPr>
          <p:nvPr>
            <p:ph type="ftr" sz="quarter" idx="3"/>
          </p:nvPr>
        </p:nvSpPr>
        <p:spPr>
          <a:xfrm>
            <a:off x="914401" y="6571644"/>
            <a:ext cx="8615968" cy="130224"/>
          </a:xfrm>
          <a:prstGeom prst="rect">
            <a:avLst/>
          </a:prstGeom>
        </p:spPr>
        <p:txBody>
          <a:bodyPr vert="horz" lIns="0" tIns="0" rIns="0" bIns="0" rtlCol="0" anchor="t"/>
          <a:lstStyle>
            <a:lvl1pPr algn="r">
              <a:defRPr sz="800">
                <a:solidFill>
                  <a:schemeClr val="tx1">
                    <a:lumMod val="75000"/>
                    <a:lumOff val="25000"/>
                  </a:schemeClr>
                </a:solidFill>
              </a:defRPr>
            </a:lvl1pPr>
          </a:lstStyle>
          <a:p>
            <a:r>
              <a:rPr lang="en-US" dirty="0" smtClean="0"/>
              <a:t>Synovus PowerPoint Template</a:t>
            </a:r>
            <a:endParaRPr lang="en-US" dirty="0"/>
          </a:p>
        </p:txBody>
      </p:sp>
      <p:sp>
        <p:nvSpPr>
          <p:cNvPr id="13" name="Slide Number Placeholder 12"/>
          <p:cNvSpPr>
            <a:spLocks noGrp="1"/>
          </p:cNvSpPr>
          <p:nvPr>
            <p:ph type="sldNum" sz="quarter" idx="4"/>
          </p:nvPr>
        </p:nvSpPr>
        <p:spPr>
          <a:xfrm>
            <a:off x="10713436" y="6567137"/>
            <a:ext cx="449864" cy="133957"/>
          </a:xfrm>
          <a:prstGeom prst="rect">
            <a:avLst/>
          </a:prstGeom>
        </p:spPr>
        <p:txBody>
          <a:bodyPr vert="horz" lIns="0" tIns="0" rIns="0" bIns="0" rtlCol="0" anchor="t"/>
          <a:lstStyle>
            <a:lvl1pPr algn="r">
              <a:defRPr sz="800">
                <a:solidFill>
                  <a:schemeClr val="tx1">
                    <a:lumMod val="75000"/>
                    <a:lumOff val="25000"/>
                  </a:schemeClr>
                </a:solidFill>
                <a:latin typeface="Franklin Gothic Demi" panose="020B0703020102020204" pitchFamily="34" charset="0"/>
              </a:defRPr>
            </a:lvl1pPr>
          </a:lstStyle>
          <a:p>
            <a:fld id="{EA6A5D38-418B-4A48-B32F-0231458F41CC}" type="slidenum">
              <a:rPr lang="en-US" smtClean="0"/>
              <a:pPr/>
              <a:t>‹#›</a:t>
            </a:fld>
            <a:endParaRPr lang="en-US" dirty="0"/>
          </a:p>
        </p:txBody>
      </p:sp>
      <p:grpSp>
        <p:nvGrpSpPr>
          <p:cNvPr id="11" name="Group 10"/>
          <p:cNvGrpSpPr/>
          <p:nvPr userDrawn="1"/>
        </p:nvGrpSpPr>
        <p:grpSpPr>
          <a:xfrm>
            <a:off x="914400" y="6568517"/>
            <a:ext cx="731405" cy="133350"/>
            <a:chOff x="6887494" y="1377450"/>
            <a:chExt cx="1149351" cy="209550"/>
          </a:xfrm>
          <a:solidFill>
            <a:srgbClr val="E61E24"/>
          </a:solidFill>
        </p:grpSpPr>
        <p:sp>
          <p:nvSpPr>
            <p:cNvPr id="14" name="Freeform 10"/>
            <p:cNvSpPr>
              <a:spLocks noEditPoints="1"/>
            </p:cNvSpPr>
            <p:nvPr/>
          </p:nvSpPr>
          <p:spPr bwMode="auto">
            <a:xfrm>
              <a:off x="6887494" y="1377450"/>
              <a:ext cx="1111250" cy="209550"/>
            </a:xfrm>
            <a:custGeom>
              <a:avLst/>
              <a:gdLst>
                <a:gd name="T0" fmla="*/ 1643 w 1718"/>
                <a:gd name="T1" fmla="*/ 167 h 319"/>
                <a:gd name="T2" fmla="*/ 1687 w 1718"/>
                <a:gd name="T3" fmla="*/ 127 h 319"/>
                <a:gd name="T4" fmla="*/ 1631 w 1718"/>
                <a:gd name="T5" fmla="*/ 60 h 319"/>
                <a:gd name="T6" fmla="*/ 1679 w 1718"/>
                <a:gd name="T7" fmla="*/ 255 h 319"/>
                <a:gd name="T8" fmla="*/ 1544 w 1718"/>
                <a:gd name="T9" fmla="*/ 244 h 319"/>
                <a:gd name="T10" fmla="*/ 1227 w 1718"/>
                <a:gd name="T11" fmla="*/ 123 h 319"/>
                <a:gd name="T12" fmla="*/ 1289 w 1718"/>
                <a:gd name="T13" fmla="*/ 108 h 319"/>
                <a:gd name="T14" fmla="*/ 1502 w 1718"/>
                <a:gd name="T15" fmla="*/ 223 h 319"/>
                <a:gd name="T16" fmla="*/ 1535 w 1718"/>
                <a:gd name="T17" fmla="*/ 85 h 319"/>
                <a:gd name="T18" fmla="*/ 1442 w 1718"/>
                <a:gd name="T19" fmla="*/ 85 h 319"/>
                <a:gd name="T20" fmla="*/ 1474 w 1718"/>
                <a:gd name="T21" fmla="*/ 223 h 319"/>
                <a:gd name="T22" fmla="*/ 1338 w 1718"/>
                <a:gd name="T23" fmla="*/ 108 h 319"/>
                <a:gd name="T24" fmla="*/ 1367 w 1718"/>
                <a:gd name="T25" fmla="*/ 67 h 319"/>
                <a:gd name="T26" fmla="*/ 1181 w 1718"/>
                <a:gd name="T27" fmla="*/ 85 h 319"/>
                <a:gd name="T28" fmla="*/ 1077 w 1718"/>
                <a:gd name="T29" fmla="*/ 110 h 319"/>
                <a:gd name="T30" fmla="*/ 1106 w 1718"/>
                <a:gd name="T31" fmla="*/ 67 h 319"/>
                <a:gd name="T32" fmla="*/ 994 w 1718"/>
                <a:gd name="T33" fmla="*/ 85 h 319"/>
                <a:gd name="T34" fmla="*/ 1142 w 1718"/>
                <a:gd name="T35" fmla="*/ 314 h 319"/>
                <a:gd name="T36" fmla="*/ 869 w 1718"/>
                <a:gd name="T37" fmla="*/ 83 h 319"/>
                <a:gd name="T38" fmla="*/ 787 w 1718"/>
                <a:gd name="T39" fmla="*/ 189 h 319"/>
                <a:gd name="T40" fmla="*/ 1003 w 1718"/>
                <a:gd name="T41" fmla="*/ 189 h 319"/>
                <a:gd name="T42" fmla="*/ 419 w 1718"/>
                <a:gd name="T43" fmla="*/ 121 h 319"/>
                <a:gd name="T44" fmla="*/ 494 w 1718"/>
                <a:gd name="T45" fmla="*/ 108 h 319"/>
                <a:gd name="T46" fmla="*/ 461 w 1718"/>
                <a:gd name="T47" fmla="*/ 295 h 319"/>
                <a:gd name="T48" fmla="*/ 554 w 1718"/>
                <a:gd name="T49" fmla="*/ 295 h 319"/>
                <a:gd name="T50" fmla="*/ 521 w 1718"/>
                <a:gd name="T51" fmla="*/ 128 h 319"/>
                <a:gd name="T52" fmla="*/ 706 w 1718"/>
                <a:gd name="T53" fmla="*/ 116 h 319"/>
                <a:gd name="T54" fmla="*/ 739 w 1718"/>
                <a:gd name="T55" fmla="*/ 67 h 319"/>
                <a:gd name="T56" fmla="*/ 653 w 1718"/>
                <a:gd name="T57" fmla="*/ 86 h 319"/>
                <a:gd name="T58" fmla="*/ 537 w 1718"/>
                <a:gd name="T59" fmla="*/ 67 h 319"/>
                <a:gd name="T60" fmla="*/ 377 w 1718"/>
                <a:gd name="T61" fmla="*/ 85 h 319"/>
                <a:gd name="T62" fmla="*/ 299 w 1718"/>
                <a:gd name="T63" fmla="*/ 109 h 319"/>
                <a:gd name="T64" fmla="*/ 324 w 1718"/>
                <a:gd name="T65" fmla="*/ 67 h 319"/>
                <a:gd name="T66" fmla="*/ 213 w 1718"/>
                <a:gd name="T67" fmla="*/ 85 h 319"/>
                <a:gd name="T68" fmla="*/ 310 w 1718"/>
                <a:gd name="T69" fmla="*/ 270 h 319"/>
                <a:gd name="T70" fmla="*/ 278 w 1718"/>
                <a:gd name="T71" fmla="*/ 312 h 319"/>
                <a:gd name="T72" fmla="*/ 378 w 1718"/>
                <a:gd name="T73" fmla="*/ 293 h 319"/>
                <a:gd name="T74" fmla="*/ 419 w 1718"/>
                <a:gd name="T75" fmla="*/ 121 h 319"/>
                <a:gd name="T76" fmla="*/ 121 w 1718"/>
                <a:gd name="T77" fmla="*/ 136 h 319"/>
                <a:gd name="T78" fmla="*/ 172 w 1718"/>
                <a:gd name="T79" fmla="*/ 85 h 319"/>
                <a:gd name="T80" fmla="*/ 103 w 1718"/>
                <a:gd name="T81" fmla="*/ 0 h 319"/>
                <a:gd name="T82" fmla="*/ 168 w 1718"/>
                <a:gd name="T83" fmla="*/ 241 h 319"/>
                <a:gd name="T84" fmla="*/ 5 w 1718"/>
                <a:gd name="T85" fmla="*/ 22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8" h="319">
                  <a:moveTo>
                    <a:pt x="1625" y="319"/>
                  </a:moveTo>
                  <a:cubicBezTo>
                    <a:pt x="1680" y="319"/>
                    <a:pt x="1718" y="290"/>
                    <a:pt x="1718" y="240"/>
                  </a:cubicBezTo>
                  <a:cubicBezTo>
                    <a:pt x="1718" y="193"/>
                    <a:pt x="1681" y="178"/>
                    <a:pt x="1643" y="167"/>
                  </a:cubicBezTo>
                  <a:cubicBezTo>
                    <a:pt x="1601" y="155"/>
                    <a:pt x="1582" y="149"/>
                    <a:pt x="1582" y="121"/>
                  </a:cubicBezTo>
                  <a:cubicBezTo>
                    <a:pt x="1582" y="97"/>
                    <a:pt x="1599" y="83"/>
                    <a:pt x="1629" y="83"/>
                  </a:cubicBezTo>
                  <a:cubicBezTo>
                    <a:pt x="1660" y="83"/>
                    <a:pt x="1678" y="97"/>
                    <a:pt x="1687" y="127"/>
                  </a:cubicBezTo>
                  <a:cubicBezTo>
                    <a:pt x="1703" y="127"/>
                    <a:pt x="1703" y="127"/>
                    <a:pt x="1703" y="127"/>
                  </a:cubicBezTo>
                  <a:cubicBezTo>
                    <a:pt x="1703" y="75"/>
                    <a:pt x="1703" y="75"/>
                    <a:pt x="1703" y="75"/>
                  </a:cubicBezTo>
                  <a:cubicBezTo>
                    <a:pt x="1685" y="67"/>
                    <a:pt x="1659" y="60"/>
                    <a:pt x="1631" y="60"/>
                  </a:cubicBezTo>
                  <a:cubicBezTo>
                    <a:pt x="1578" y="60"/>
                    <a:pt x="1542" y="88"/>
                    <a:pt x="1542" y="136"/>
                  </a:cubicBezTo>
                  <a:cubicBezTo>
                    <a:pt x="1542" y="184"/>
                    <a:pt x="1580" y="198"/>
                    <a:pt x="1617" y="209"/>
                  </a:cubicBezTo>
                  <a:cubicBezTo>
                    <a:pt x="1660" y="221"/>
                    <a:pt x="1679" y="228"/>
                    <a:pt x="1679" y="255"/>
                  </a:cubicBezTo>
                  <a:cubicBezTo>
                    <a:pt x="1679" y="281"/>
                    <a:pt x="1659" y="296"/>
                    <a:pt x="1626" y="296"/>
                  </a:cubicBezTo>
                  <a:cubicBezTo>
                    <a:pt x="1592" y="296"/>
                    <a:pt x="1570" y="279"/>
                    <a:pt x="1560" y="244"/>
                  </a:cubicBezTo>
                  <a:cubicBezTo>
                    <a:pt x="1544" y="244"/>
                    <a:pt x="1544" y="244"/>
                    <a:pt x="1544" y="244"/>
                  </a:cubicBezTo>
                  <a:cubicBezTo>
                    <a:pt x="1544" y="300"/>
                    <a:pt x="1544" y="300"/>
                    <a:pt x="1544" y="300"/>
                  </a:cubicBezTo>
                  <a:cubicBezTo>
                    <a:pt x="1562" y="310"/>
                    <a:pt x="1591" y="319"/>
                    <a:pt x="1625" y="319"/>
                  </a:cubicBezTo>
                  <a:moveTo>
                    <a:pt x="1227" y="123"/>
                  </a:moveTo>
                  <a:cubicBezTo>
                    <a:pt x="1240" y="93"/>
                    <a:pt x="1248" y="84"/>
                    <a:pt x="1265" y="84"/>
                  </a:cubicBezTo>
                  <a:cubicBezTo>
                    <a:pt x="1267" y="84"/>
                    <a:pt x="1267" y="84"/>
                    <a:pt x="1267" y="84"/>
                  </a:cubicBezTo>
                  <a:cubicBezTo>
                    <a:pt x="1283" y="84"/>
                    <a:pt x="1289" y="93"/>
                    <a:pt x="1289" y="108"/>
                  </a:cubicBezTo>
                  <a:cubicBezTo>
                    <a:pt x="1289" y="220"/>
                    <a:pt x="1289" y="220"/>
                    <a:pt x="1289" y="220"/>
                  </a:cubicBezTo>
                  <a:cubicBezTo>
                    <a:pt x="1289" y="283"/>
                    <a:pt x="1333" y="319"/>
                    <a:pt x="1404" y="319"/>
                  </a:cubicBezTo>
                  <a:cubicBezTo>
                    <a:pt x="1462" y="319"/>
                    <a:pt x="1502" y="282"/>
                    <a:pt x="1502" y="223"/>
                  </a:cubicBezTo>
                  <a:cubicBezTo>
                    <a:pt x="1502" y="119"/>
                    <a:pt x="1502" y="119"/>
                    <a:pt x="1502" y="119"/>
                  </a:cubicBezTo>
                  <a:cubicBezTo>
                    <a:pt x="1502" y="96"/>
                    <a:pt x="1510" y="88"/>
                    <a:pt x="1527" y="86"/>
                  </a:cubicBezTo>
                  <a:cubicBezTo>
                    <a:pt x="1535" y="85"/>
                    <a:pt x="1535" y="85"/>
                    <a:pt x="1535" y="85"/>
                  </a:cubicBezTo>
                  <a:cubicBezTo>
                    <a:pt x="1535" y="67"/>
                    <a:pt x="1535" y="67"/>
                    <a:pt x="1535" y="67"/>
                  </a:cubicBezTo>
                  <a:cubicBezTo>
                    <a:pt x="1442" y="67"/>
                    <a:pt x="1442" y="67"/>
                    <a:pt x="1442" y="67"/>
                  </a:cubicBezTo>
                  <a:cubicBezTo>
                    <a:pt x="1442" y="85"/>
                    <a:pt x="1442" y="85"/>
                    <a:pt x="1442" y="85"/>
                  </a:cubicBezTo>
                  <a:cubicBezTo>
                    <a:pt x="1449" y="86"/>
                    <a:pt x="1449" y="86"/>
                    <a:pt x="1449" y="86"/>
                  </a:cubicBezTo>
                  <a:cubicBezTo>
                    <a:pt x="1467" y="88"/>
                    <a:pt x="1474" y="96"/>
                    <a:pt x="1474" y="119"/>
                  </a:cubicBezTo>
                  <a:cubicBezTo>
                    <a:pt x="1474" y="223"/>
                    <a:pt x="1474" y="223"/>
                    <a:pt x="1474" y="223"/>
                  </a:cubicBezTo>
                  <a:cubicBezTo>
                    <a:pt x="1474" y="269"/>
                    <a:pt x="1446" y="292"/>
                    <a:pt x="1406" y="292"/>
                  </a:cubicBezTo>
                  <a:cubicBezTo>
                    <a:pt x="1366" y="292"/>
                    <a:pt x="1338" y="269"/>
                    <a:pt x="1338" y="223"/>
                  </a:cubicBezTo>
                  <a:cubicBezTo>
                    <a:pt x="1338" y="108"/>
                    <a:pt x="1338" y="108"/>
                    <a:pt x="1338" y="108"/>
                  </a:cubicBezTo>
                  <a:cubicBezTo>
                    <a:pt x="1338" y="93"/>
                    <a:pt x="1344" y="87"/>
                    <a:pt x="1356" y="86"/>
                  </a:cubicBezTo>
                  <a:cubicBezTo>
                    <a:pt x="1367" y="85"/>
                    <a:pt x="1367" y="85"/>
                    <a:pt x="1367" y="85"/>
                  </a:cubicBezTo>
                  <a:cubicBezTo>
                    <a:pt x="1367" y="67"/>
                    <a:pt x="1367" y="67"/>
                    <a:pt x="1367" y="67"/>
                  </a:cubicBezTo>
                  <a:cubicBezTo>
                    <a:pt x="1173" y="67"/>
                    <a:pt x="1173" y="67"/>
                    <a:pt x="1173" y="67"/>
                  </a:cubicBezTo>
                  <a:cubicBezTo>
                    <a:pt x="1173" y="85"/>
                    <a:pt x="1173" y="85"/>
                    <a:pt x="1173" y="85"/>
                  </a:cubicBezTo>
                  <a:cubicBezTo>
                    <a:pt x="1181" y="85"/>
                    <a:pt x="1181" y="85"/>
                    <a:pt x="1181" y="85"/>
                  </a:cubicBezTo>
                  <a:cubicBezTo>
                    <a:pt x="1201" y="87"/>
                    <a:pt x="1208" y="99"/>
                    <a:pt x="1199" y="119"/>
                  </a:cubicBezTo>
                  <a:cubicBezTo>
                    <a:pt x="1140" y="257"/>
                    <a:pt x="1140" y="257"/>
                    <a:pt x="1140" y="257"/>
                  </a:cubicBezTo>
                  <a:cubicBezTo>
                    <a:pt x="1077" y="110"/>
                    <a:pt x="1077" y="110"/>
                    <a:pt x="1077" y="110"/>
                  </a:cubicBezTo>
                  <a:cubicBezTo>
                    <a:pt x="1071" y="96"/>
                    <a:pt x="1077" y="87"/>
                    <a:pt x="1094" y="86"/>
                  </a:cubicBezTo>
                  <a:cubicBezTo>
                    <a:pt x="1106" y="85"/>
                    <a:pt x="1106" y="85"/>
                    <a:pt x="1106" y="85"/>
                  </a:cubicBezTo>
                  <a:cubicBezTo>
                    <a:pt x="1106" y="67"/>
                    <a:pt x="1106" y="67"/>
                    <a:pt x="1106" y="67"/>
                  </a:cubicBezTo>
                  <a:cubicBezTo>
                    <a:pt x="987" y="67"/>
                    <a:pt x="987" y="67"/>
                    <a:pt x="987" y="67"/>
                  </a:cubicBezTo>
                  <a:cubicBezTo>
                    <a:pt x="987" y="85"/>
                    <a:pt x="987" y="85"/>
                    <a:pt x="987" y="85"/>
                  </a:cubicBezTo>
                  <a:cubicBezTo>
                    <a:pt x="994" y="85"/>
                    <a:pt x="994" y="85"/>
                    <a:pt x="994" y="85"/>
                  </a:cubicBezTo>
                  <a:cubicBezTo>
                    <a:pt x="1009" y="87"/>
                    <a:pt x="1014" y="91"/>
                    <a:pt x="1024" y="113"/>
                  </a:cubicBezTo>
                  <a:cubicBezTo>
                    <a:pt x="1114" y="314"/>
                    <a:pt x="1114" y="314"/>
                    <a:pt x="1114" y="314"/>
                  </a:cubicBezTo>
                  <a:cubicBezTo>
                    <a:pt x="1142" y="314"/>
                    <a:pt x="1142" y="314"/>
                    <a:pt x="1142" y="314"/>
                  </a:cubicBezTo>
                  <a:lnTo>
                    <a:pt x="1227" y="123"/>
                  </a:lnTo>
                  <a:close/>
                  <a:moveTo>
                    <a:pt x="787" y="189"/>
                  </a:moveTo>
                  <a:cubicBezTo>
                    <a:pt x="787" y="130"/>
                    <a:pt x="813" y="83"/>
                    <a:pt x="869" y="83"/>
                  </a:cubicBezTo>
                  <a:cubicBezTo>
                    <a:pt x="924" y="83"/>
                    <a:pt x="950" y="130"/>
                    <a:pt x="950" y="190"/>
                  </a:cubicBezTo>
                  <a:cubicBezTo>
                    <a:pt x="950" y="249"/>
                    <a:pt x="924" y="296"/>
                    <a:pt x="869" y="296"/>
                  </a:cubicBezTo>
                  <a:cubicBezTo>
                    <a:pt x="814" y="296"/>
                    <a:pt x="787" y="249"/>
                    <a:pt x="787" y="189"/>
                  </a:cubicBezTo>
                  <a:moveTo>
                    <a:pt x="735" y="190"/>
                  </a:moveTo>
                  <a:cubicBezTo>
                    <a:pt x="735" y="264"/>
                    <a:pt x="790" y="319"/>
                    <a:pt x="869" y="319"/>
                  </a:cubicBezTo>
                  <a:cubicBezTo>
                    <a:pt x="947" y="319"/>
                    <a:pt x="1003" y="264"/>
                    <a:pt x="1003" y="189"/>
                  </a:cubicBezTo>
                  <a:cubicBezTo>
                    <a:pt x="1003" y="115"/>
                    <a:pt x="947" y="60"/>
                    <a:pt x="869" y="60"/>
                  </a:cubicBezTo>
                  <a:cubicBezTo>
                    <a:pt x="791" y="60"/>
                    <a:pt x="735" y="115"/>
                    <a:pt x="735" y="190"/>
                  </a:cubicBezTo>
                  <a:moveTo>
                    <a:pt x="419" y="121"/>
                  </a:moveTo>
                  <a:cubicBezTo>
                    <a:pt x="436" y="92"/>
                    <a:pt x="446" y="84"/>
                    <a:pt x="465" y="84"/>
                  </a:cubicBezTo>
                  <a:cubicBezTo>
                    <a:pt x="468" y="84"/>
                    <a:pt x="468" y="84"/>
                    <a:pt x="468" y="84"/>
                  </a:cubicBezTo>
                  <a:cubicBezTo>
                    <a:pt x="486" y="84"/>
                    <a:pt x="494" y="93"/>
                    <a:pt x="494" y="108"/>
                  </a:cubicBezTo>
                  <a:cubicBezTo>
                    <a:pt x="494" y="263"/>
                    <a:pt x="494" y="263"/>
                    <a:pt x="494" y="263"/>
                  </a:cubicBezTo>
                  <a:cubicBezTo>
                    <a:pt x="494" y="284"/>
                    <a:pt x="486" y="291"/>
                    <a:pt x="468" y="293"/>
                  </a:cubicBezTo>
                  <a:cubicBezTo>
                    <a:pt x="461" y="295"/>
                    <a:pt x="461" y="295"/>
                    <a:pt x="461" y="295"/>
                  </a:cubicBezTo>
                  <a:cubicBezTo>
                    <a:pt x="461" y="312"/>
                    <a:pt x="461" y="312"/>
                    <a:pt x="461" y="312"/>
                  </a:cubicBezTo>
                  <a:cubicBezTo>
                    <a:pt x="554" y="312"/>
                    <a:pt x="554" y="312"/>
                    <a:pt x="554" y="312"/>
                  </a:cubicBezTo>
                  <a:cubicBezTo>
                    <a:pt x="554" y="295"/>
                    <a:pt x="554" y="295"/>
                    <a:pt x="554" y="295"/>
                  </a:cubicBezTo>
                  <a:cubicBezTo>
                    <a:pt x="547" y="293"/>
                    <a:pt x="547" y="293"/>
                    <a:pt x="547" y="293"/>
                  </a:cubicBezTo>
                  <a:cubicBezTo>
                    <a:pt x="529" y="291"/>
                    <a:pt x="521" y="284"/>
                    <a:pt x="521" y="263"/>
                  </a:cubicBezTo>
                  <a:cubicBezTo>
                    <a:pt x="521" y="128"/>
                    <a:pt x="521" y="128"/>
                    <a:pt x="521" y="128"/>
                  </a:cubicBezTo>
                  <a:cubicBezTo>
                    <a:pt x="678" y="314"/>
                    <a:pt x="678" y="314"/>
                    <a:pt x="678" y="314"/>
                  </a:cubicBezTo>
                  <a:cubicBezTo>
                    <a:pt x="706" y="314"/>
                    <a:pt x="706" y="314"/>
                    <a:pt x="706" y="314"/>
                  </a:cubicBezTo>
                  <a:cubicBezTo>
                    <a:pt x="706" y="116"/>
                    <a:pt x="706" y="116"/>
                    <a:pt x="706" y="116"/>
                  </a:cubicBezTo>
                  <a:cubicBezTo>
                    <a:pt x="706" y="95"/>
                    <a:pt x="714" y="88"/>
                    <a:pt x="731" y="86"/>
                  </a:cubicBezTo>
                  <a:cubicBezTo>
                    <a:pt x="739" y="85"/>
                    <a:pt x="739" y="85"/>
                    <a:pt x="739" y="85"/>
                  </a:cubicBezTo>
                  <a:cubicBezTo>
                    <a:pt x="739" y="67"/>
                    <a:pt x="739" y="67"/>
                    <a:pt x="739" y="67"/>
                  </a:cubicBezTo>
                  <a:cubicBezTo>
                    <a:pt x="646" y="67"/>
                    <a:pt x="646" y="67"/>
                    <a:pt x="646" y="67"/>
                  </a:cubicBezTo>
                  <a:cubicBezTo>
                    <a:pt x="646" y="85"/>
                    <a:pt x="646" y="85"/>
                    <a:pt x="646" y="85"/>
                  </a:cubicBezTo>
                  <a:cubicBezTo>
                    <a:pt x="653" y="86"/>
                    <a:pt x="653" y="86"/>
                    <a:pt x="653" y="86"/>
                  </a:cubicBezTo>
                  <a:cubicBezTo>
                    <a:pt x="670" y="88"/>
                    <a:pt x="678" y="95"/>
                    <a:pt x="678" y="116"/>
                  </a:cubicBezTo>
                  <a:cubicBezTo>
                    <a:pt x="678" y="239"/>
                    <a:pt x="678" y="239"/>
                    <a:pt x="678" y="239"/>
                  </a:cubicBezTo>
                  <a:cubicBezTo>
                    <a:pt x="537" y="67"/>
                    <a:pt x="537" y="67"/>
                    <a:pt x="537" y="67"/>
                  </a:cubicBezTo>
                  <a:cubicBezTo>
                    <a:pt x="369" y="67"/>
                    <a:pt x="369" y="67"/>
                    <a:pt x="369" y="67"/>
                  </a:cubicBezTo>
                  <a:cubicBezTo>
                    <a:pt x="369" y="85"/>
                    <a:pt x="369" y="85"/>
                    <a:pt x="369" y="85"/>
                  </a:cubicBezTo>
                  <a:cubicBezTo>
                    <a:pt x="377" y="85"/>
                    <a:pt x="377" y="85"/>
                    <a:pt x="377" y="85"/>
                  </a:cubicBezTo>
                  <a:cubicBezTo>
                    <a:pt x="397" y="87"/>
                    <a:pt x="403" y="97"/>
                    <a:pt x="390" y="117"/>
                  </a:cubicBezTo>
                  <a:cubicBezTo>
                    <a:pt x="347" y="187"/>
                    <a:pt x="347" y="187"/>
                    <a:pt x="347" y="187"/>
                  </a:cubicBezTo>
                  <a:cubicBezTo>
                    <a:pt x="299" y="109"/>
                    <a:pt x="299" y="109"/>
                    <a:pt x="299" y="109"/>
                  </a:cubicBezTo>
                  <a:cubicBezTo>
                    <a:pt x="291" y="95"/>
                    <a:pt x="296" y="87"/>
                    <a:pt x="312" y="86"/>
                  </a:cubicBezTo>
                  <a:cubicBezTo>
                    <a:pt x="324" y="85"/>
                    <a:pt x="324" y="85"/>
                    <a:pt x="324" y="85"/>
                  </a:cubicBezTo>
                  <a:cubicBezTo>
                    <a:pt x="324" y="67"/>
                    <a:pt x="324" y="67"/>
                    <a:pt x="324" y="67"/>
                  </a:cubicBezTo>
                  <a:cubicBezTo>
                    <a:pt x="205" y="67"/>
                    <a:pt x="205" y="67"/>
                    <a:pt x="205" y="67"/>
                  </a:cubicBezTo>
                  <a:cubicBezTo>
                    <a:pt x="205" y="85"/>
                    <a:pt x="205" y="85"/>
                    <a:pt x="205" y="85"/>
                  </a:cubicBezTo>
                  <a:cubicBezTo>
                    <a:pt x="213" y="85"/>
                    <a:pt x="213" y="85"/>
                    <a:pt x="213" y="85"/>
                  </a:cubicBezTo>
                  <a:cubicBezTo>
                    <a:pt x="228" y="87"/>
                    <a:pt x="231" y="92"/>
                    <a:pt x="245" y="112"/>
                  </a:cubicBezTo>
                  <a:cubicBezTo>
                    <a:pt x="310" y="216"/>
                    <a:pt x="310" y="216"/>
                    <a:pt x="310" y="216"/>
                  </a:cubicBezTo>
                  <a:cubicBezTo>
                    <a:pt x="310" y="270"/>
                    <a:pt x="310" y="270"/>
                    <a:pt x="310" y="270"/>
                  </a:cubicBezTo>
                  <a:cubicBezTo>
                    <a:pt x="310" y="286"/>
                    <a:pt x="303" y="292"/>
                    <a:pt x="290" y="293"/>
                  </a:cubicBezTo>
                  <a:cubicBezTo>
                    <a:pt x="278" y="295"/>
                    <a:pt x="278" y="295"/>
                    <a:pt x="278" y="295"/>
                  </a:cubicBezTo>
                  <a:cubicBezTo>
                    <a:pt x="278" y="312"/>
                    <a:pt x="278" y="312"/>
                    <a:pt x="278" y="312"/>
                  </a:cubicBezTo>
                  <a:cubicBezTo>
                    <a:pt x="389" y="312"/>
                    <a:pt x="389" y="312"/>
                    <a:pt x="389" y="312"/>
                  </a:cubicBezTo>
                  <a:cubicBezTo>
                    <a:pt x="389" y="295"/>
                    <a:pt x="389" y="295"/>
                    <a:pt x="389" y="295"/>
                  </a:cubicBezTo>
                  <a:cubicBezTo>
                    <a:pt x="378" y="293"/>
                    <a:pt x="378" y="293"/>
                    <a:pt x="378" y="293"/>
                  </a:cubicBezTo>
                  <a:cubicBezTo>
                    <a:pt x="365" y="292"/>
                    <a:pt x="359" y="286"/>
                    <a:pt x="359" y="270"/>
                  </a:cubicBezTo>
                  <a:cubicBezTo>
                    <a:pt x="359" y="216"/>
                    <a:pt x="359" y="216"/>
                    <a:pt x="359" y="216"/>
                  </a:cubicBezTo>
                  <a:lnTo>
                    <a:pt x="419" y="121"/>
                  </a:lnTo>
                  <a:close/>
                  <a:moveTo>
                    <a:pt x="102" y="319"/>
                  </a:moveTo>
                  <a:cubicBezTo>
                    <a:pt x="167" y="319"/>
                    <a:pt x="211" y="284"/>
                    <a:pt x="211" y="223"/>
                  </a:cubicBezTo>
                  <a:cubicBezTo>
                    <a:pt x="211" y="167"/>
                    <a:pt x="167" y="150"/>
                    <a:pt x="121" y="136"/>
                  </a:cubicBezTo>
                  <a:cubicBezTo>
                    <a:pt x="72" y="120"/>
                    <a:pt x="43" y="110"/>
                    <a:pt x="43" y="74"/>
                  </a:cubicBezTo>
                  <a:cubicBezTo>
                    <a:pt x="43" y="44"/>
                    <a:pt x="64" y="25"/>
                    <a:pt x="102" y="25"/>
                  </a:cubicBezTo>
                  <a:cubicBezTo>
                    <a:pt x="140" y="25"/>
                    <a:pt x="158" y="41"/>
                    <a:pt x="172" y="85"/>
                  </a:cubicBezTo>
                  <a:cubicBezTo>
                    <a:pt x="189" y="85"/>
                    <a:pt x="189" y="85"/>
                    <a:pt x="189" y="85"/>
                  </a:cubicBezTo>
                  <a:cubicBezTo>
                    <a:pt x="189" y="17"/>
                    <a:pt x="189" y="17"/>
                    <a:pt x="189" y="17"/>
                  </a:cubicBezTo>
                  <a:cubicBezTo>
                    <a:pt x="167" y="7"/>
                    <a:pt x="140" y="0"/>
                    <a:pt x="103" y="0"/>
                  </a:cubicBezTo>
                  <a:cubicBezTo>
                    <a:pt x="41" y="0"/>
                    <a:pt x="0" y="34"/>
                    <a:pt x="0" y="92"/>
                  </a:cubicBezTo>
                  <a:cubicBezTo>
                    <a:pt x="0" y="150"/>
                    <a:pt x="45" y="167"/>
                    <a:pt x="91" y="182"/>
                  </a:cubicBezTo>
                  <a:cubicBezTo>
                    <a:pt x="140" y="197"/>
                    <a:pt x="168" y="206"/>
                    <a:pt x="168" y="241"/>
                  </a:cubicBezTo>
                  <a:cubicBezTo>
                    <a:pt x="168" y="275"/>
                    <a:pt x="146" y="295"/>
                    <a:pt x="104" y="295"/>
                  </a:cubicBezTo>
                  <a:cubicBezTo>
                    <a:pt x="61" y="295"/>
                    <a:pt x="37" y="273"/>
                    <a:pt x="22" y="223"/>
                  </a:cubicBezTo>
                  <a:cubicBezTo>
                    <a:pt x="5" y="223"/>
                    <a:pt x="5" y="223"/>
                    <a:pt x="5" y="223"/>
                  </a:cubicBezTo>
                  <a:cubicBezTo>
                    <a:pt x="5" y="296"/>
                    <a:pt x="5" y="296"/>
                    <a:pt x="5" y="296"/>
                  </a:cubicBezTo>
                  <a:cubicBezTo>
                    <a:pt x="25" y="308"/>
                    <a:pt x="60" y="319"/>
                    <a:pt x="102" y="3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Freeform 11"/>
            <p:cNvSpPr>
              <a:spLocks noEditPoints="1"/>
            </p:cNvSpPr>
            <p:nvPr/>
          </p:nvSpPr>
          <p:spPr bwMode="auto">
            <a:xfrm>
              <a:off x="8003507" y="1418725"/>
              <a:ext cx="33338" cy="34925"/>
            </a:xfrm>
            <a:custGeom>
              <a:avLst/>
              <a:gdLst>
                <a:gd name="T0" fmla="*/ 45 w 53"/>
                <a:gd name="T1" fmla="*/ 45 h 53"/>
                <a:gd name="T2" fmla="*/ 26 w 53"/>
                <a:gd name="T3" fmla="*/ 53 h 53"/>
                <a:gd name="T4" fmla="*/ 8 w 53"/>
                <a:gd name="T5" fmla="*/ 45 h 53"/>
                <a:gd name="T6" fmla="*/ 0 w 53"/>
                <a:gd name="T7" fmla="*/ 26 h 53"/>
                <a:gd name="T8" fmla="*/ 8 w 53"/>
                <a:gd name="T9" fmla="*/ 7 h 53"/>
                <a:gd name="T10" fmla="*/ 26 w 53"/>
                <a:gd name="T11" fmla="*/ 0 h 53"/>
                <a:gd name="T12" fmla="*/ 45 w 53"/>
                <a:gd name="T13" fmla="*/ 7 h 53"/>
                <a:gd name="T14" fmla="*/ 53 w 53"/>
                <a:gd name="T15" fmla="*/ 26 h 53"/>
                <a:gd name="T16" fmla="*/ 45 w 53"/>
                <a:gd name="T17" fmla="*/ 45 h 53"/>
                <a:gd name="T18" fmla="*/ 10 w 53"/>
                <a:gd name="T19" fmla="*/ 10 h 53"/>
                <a:gd name="T20" fmla="*/ 4 w 53"/>
                <a:gd name="T21" fmla="*/ 26 h 53"/>
                <a:gd name="T22" fmla="*/ 10 w 53"/>
                <a:gd name="T23" fmla="*/ 42 h 53"/>
                <a:gd name="T24" fmla="*/ 26 w 53"/>
                <a:gd name="T25" fmla="*/ 49 h 53"/>
                <a:gd name="T26" fmla="*/ 42 w 53"/>
                <a:gd name="T27" fmla="*/ 42 h 53"/>
                <a:gd name="T28" fmla="*/ 49 w 53"/>
                <a:gd name="T29" fmla="*/ 26 h 53"/>
                <a:gd name="T30" fmla="*/ 42 w 53"/>
                <a:gd name="T31" fmla="*/ 10 h 53"/>
                <a:gd name="T32" fmla="*/ 26 w 53"/>
                <a:gd name="T33" fmla="*/ 3 h 53"/>
                <a:gd name="T34" fmla="*/ 10 w 53"/>
                <a:gd name="T35" fmla="*/ 10 h 53"/>
                <a:gd name="T36" fmla="*/ 26 w 53"/>
                <a:gd name="T37" fmla="*/ 12 h 53"/>
                <a:gd name="T38" fmla="*/ 34 w 53"/>
                <a:gd name="T39" fmla="*/ 13 h 53"/>
                <a:gd name="T40" fmla="*/ 38 w 53"/>
                <a:gd name="T41" fmla="*/ 20 h 53"/>
                <a:gd name="T42" fmla="*/ 35 w 53"/>
                <a:gd name="T43" fmla="*/ 26 h 53"/>
                <a:gd name="T44" fmla="*/ 31 w 53"/>
                <a:gd name="T45" fmla="*/ 27 h 53"/>
                <a:gd name="T46" fmla="*/ 36 w 53"/>
                <a:gd name="T47" fmla="*/ 30 h 53"/>
                <a:gd name="T48" fmla="*/ 38 w 53"/>
                <a:gd name="T49" fmla="*/ 34 h 53"/>
                <a:gd name="T50" fmla="*/ 38 w 53"/>
                <a:gd name="T51" fmla="*/ 36 h 53"/>
                <a:gd name="T52" fmla="*/ 38 w 53"/>
                <a:gd name="T53" fmla="*/ 39 h 53"/>
                <a:gd name="T54" fmla="*/ 38 w 53"/>
                <a:gd name="T55" fmla="*/ 40 h 53"/>
                <a:gd name="T56" fmla="*/ 38 w 53"/>
                <a:gd name="T57" fmla="*/ 40 h 53"/>
                <a:gd name="T58" fmla="*/ 33 w 53"/>
                <a:gd name="T59" fmla="*/ 40 h 53"/>
                <a:gd name="T60" fmla="*/ 33 w 53"/>
                <a:gd name="T61" fmla="*/ 40 h 53"/>
                <a:gd name="T62" fmla="*/ 33 w 53"/>
                <a:gd name="T63" fmla="*/ 40 h 53"/>
                <a:gd name="T64" fmla="*/ 33 w 53"/>
                <a:gd name="T65" fmla="*/ 39 h 53"/>
                <a:gd name="T66" fmla="*/ 33 w 53"/>
                <a:gd name="T67" fmla="*/ 37 h 53"/>
                <a:gd name="T68" fmla="*/ 30 w 53"/>
                <a:gd name="T69" fmla="*/ 30 h 53"/>
                <a:gd name="T70" fmla="*/ 25 w 53"/>
                <a:gd name="T71" fmla="*/ 29 h 53"/>
                <a:gd name="T72" fmla="*/ 21 w 53"/>
                <a:gd name="T73" fmla="*/ 29 h 53"/>
                <a:gd name="T74" fmla="*/ 21 w 53"/>
                <a:gd name="T75" fmla="*/ 40 h 53"/>
                <a:gd name="T76" fmla="*/ 16 w 53"/>
                <a:gd name="T77" fmla="*/ 40 h 53"/>
                <a:gd name="T78" fmla="*/ 16 w 53"/>
                <a:gd name="T79" fmla="*/ 12 h 53"/>
                <a:gd name="T80" fmla="*/ 26 w 53"/>
                <a:gd name="T81" fmla="*/ 12 h 53"/>
                <a:gd name="T82" fmla="*/ 31 w 53"/>
                <a:gd name="T83" fmla="*/ 16 h 53"/>
                <a:gd name="T84" fmla="*/ 25 w 53"/>
                <a:gd name="T85" fmla="*/ 15 h 53"/>
                <a:gd name="T86" fmla="*/ 21 w 53"/>
                <a:gd name="T87" fmla="*/ 15 h 53"/>
                <a:gd name="T88" fmla="*/ 21 w 53"/>
                <a:gd name="T89" fmla="*/ 26 h 53"/>
                <a:gd name="T90" fmla="*/ 25 w 53"/>
                <a:gd name="T91" fmla="*/ 26 h 53"/>
                <a:gd name="T92" fmla="*/ 30 w 53"/>
                <a:gd name="T93" fmla="*/ 25 h 53"/>
                <a:gd name="T94" fmla="*/ 33 w 53"/>
                <a:gd name="T95" fmla="*/ 20 h 53"/>
                <a:gd name="T96" fmla="*/ 31 w 53"/>
                <a:gd name="T97"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53">
                  <a:moveTo>
                    <a:pt x="45" y="45"/>
                  </a:moveTo>
                  <a:cubicBezTo>
                    <a:pt x="40" y="50"/>
                    <a:pt x="34" y="53"/>
                    <a:pt x="26" y="53"/>
                  </a:cubicBezTo>
                  <a:cubicBezTo>
                    <a:pt x="19" y="53"/>
                    <a:pt x="13" y="50"/>
                    <a:pt x="8" y="45"/>
                  </a:cubicBezTo>
                  <a:cubicBezTo>
                    <a:pt x="2" y="40"/>
                    <a:pt x="0" y="33"/>
                    <a:pt x="0" y="26"/>
                  </a:cubicBezTo>
                  <a:cubicBezTo>
                    <a:pt x="0" y="19"/>
                    <a:pt x="3" y="13"/>
                    <a:pt x="8" y="7"/>
                  </a:cubicBezTo>
                  <a:cubicBezTo>
                    <a:pt x="13" y="2"/>
                    <a:pt x="19" y="0"/>
                    <a:pt x="26" y="0"/>
                  </a:cubicBezTo>
                  <a:cubicBezTo>
                    <a:pt x="34" y="0"/>
                    <a:pt x="40" y="2"/>
                    <a:pt x="45" y="7"/>
                  </a:cubicBezTo>
                  <a:cubicBezTo>
                    <a:pt x="50" y="13"/>
                    <a:pt x="53" y="19"/>
                    <a:pt x="53" y="26"/>
                  </a:cubicBezTo>
                  <a:cubicBezTo>
                    <a:pt x="53" y="33"/>
                    <a:pt x="50" y="40"/>
                    <a:pt x="45" y="45"/>
                  </a:cubicBezTo>
                  <a:close/>
                  <a:moveTo>
                    <a:pt x="10" y="10"/>
                  </a:moveTo>
                  <a:cubicBezTo>
                    <a:pt x="6" y="14"/>
                    <a:pt x="4" y="20"/>
                    <a:pt x="4" y="26"/>
                  </a:cubicBezTo>
                  <a:cubicBezTo>
                    <a:pt x="4" y="32"/>
                    <a:pt x="6" y="38"/>
                    <a:pt x="10" y="42"/>
                  </a:cubicBezTo>
                  <a:cubicBezTo>
                    <a:pt x="15" y="47"/>
                    <a:pt x="20" y="49"/>
                    <a:pt x="26" y="49"/>
                  </a:cubicBezTo>
                  <a:cubicBezTo>
                    <a:pt x="33" y="49"/>
                    <a:pt x="38" y="47"/>
                    <a:pt x="42" y="42"/>
                  </a:cubicBezTo>
                  <a:cubicBezTo>
                    <a:pt x="47" y="38"/>
                    <a:pt x="49" y="32"/>
                    <a:pt x="49" y="26"/>
                  </a:cubicBezTo>
                  <a:cubicBezTo>
                    <a:pt x="49" y="20"/>
                    <a:pt x="47" y="14"/>
                    <a:pt x="42" y="10"/>
                  </a:cubicBezTo>
                  <a:cubicBezTo>
                    <a:pt x="38" y="6"/>
                    <a:pt x="33" y="3"/>
                    <a:pt x="26" y="3"/>
                  </a:cubicBezTo>
                  <a:cubicBezTo>
                    <a:pt x="20" y="3"/>
                    <a:pt x="15" y="6"/>
                    <a:pt x="10" y="10"/>
                  </a:cubicBezTo>
                  <a:close/>
                  <a:moveTo>
                    <a:pt x="26" y="12"/>
                  </a:moveTo>
                  <a:cubicBezTo>
                    <a:pt x="29" y="12"/>
                    <a:pt x="32" y="12"/>
                    <a:pt x="34" y="13"/>
                  </a:cubicBezTo>
                  <a:cubicBezTo>
                    <a:pt x="37" y="14"/>
                    <a:pt x="38" y="16"/>
                    <a:pt x="38" y="20"/>
                  </a:cubicBezTo>
                  <a:cubicBezTo>
                    <a:pt x="38" y="22"/>
                    <a:pt x="37" y="24"/>
                    <a:pt x="35" y="26"/>
                  </a:cubicBezTo>
                  <a:cubicBezTo>
                    <a:pt x="34" y="26"/>
                    <a:pt x="33" y="27"/>
                    <a:pt x="31" y="27"/>
                  </a:cubicBezTo>
                  <a:cubicBezTo>
                    <a:pt x="33" y="27"/>
                    <a:pt x="35" y="28"/>
                    <a:pt x="36" y="30"/>
                  </a:cubicBezTo>
                  <a:cubicBezTo>
                    <a:pt x="37" y="31"/>
                    <a:pt x="38" y="33"/>
                    <a:pt x="38" y="34"/>
                  </a:cubicBezTo>
                  <a:cubicBezTo>
                    <a:pt x="38" y="36"/>
                    <a:pt x="38" y="36"/>
                    <a:pt x="38" y="36"/>
                  </a:cubicBezTo>
                  <a:cubicBezTo>
                    <a:pt x="38" y="37"/>
                    <a:pt x="38" y="38"/>
                    <a:pt x="38" y="39"/>
                  </a:cubicBezTo>
                  <a:cubicBezTo>
                    <a:pt x="38" y="39"/>
                    <a:pt x="38" y="40"/>
                    <a:pt x="38" y="40"/>
                  </a:cubicBezTo>
                  <a:cubicBezTo>
                    <a:pt x="38" y="40"/>
                    <a:pt x="38" y="40"/>
                    <a:pt x="38" y="40"/>
                  </a:cubicBezTo>
                  <a:cubicBezTo>
                    <a:pt x="33" y="40"/>
                    <a:pt x="33" y="40"/>
                    <a:pt x="33" y="40"/>
                  </a:cubicBezTo>
                  <a:cubicBezTo>
                    <a:pt x="33" y="40"/>
                    <a:pt x="33" y="40"/>
                    <a:pt x="33" y="40"/>
                  </a:cubicBezTo>
                  <a:cubicBezTo>
                    <a:pt x="33" y="40"/>
                    <a:pt x="33" y="40"/>
                    <a:pt x="33" y="40"/>
                  </a:cubicBezTo>
                  <a:cubicBezTo>
                    <a:pt x="33" y="39"/>
                    <a:pt x="33" y="39"/>
                    <a:pt x="33" y="39"/>
                  </a:cubicBezTo>
                  <a:cubicBezTo>
                    <a:pt x="33" y="37"/>
                    <a:pt x="33" y="37"/>
                    <a:pt x="33" y="37"/>
                  </a:cubicBezTo>
                  <a:cubicBezTo>
                    <a:pt x="33" y="33"/>
                    <a:pt x="32" y="31"/>
                    <a:pt x="30" y="30"/>
                  </a:cubicBezTo>
                  <a:cubicBezTo>
                    <a:pt x="29" y="29"/>
                    <a:pt x="27" y="29"/>
                    <a:pt x="25" y="29"/>
                  </a:cubicBezTo>
                  <a:cubicBezTo>
                    <a:pt x="21" y="29"/>
                    <a:pt x="21" y="29"/>
                    <a:pt x="21" y="29"/>
                  </a:cubicBezTo>
                  <a:cubicBezTo>
                    <a:pt x="21" y="40"/>
                    <a:pt x="21" y="40"/>
                    <a:pt x="21" y="40"/>
                  </a:cubicBezTo>
                  <a:cubicBezTo>
                    <a:pt x="16" y="40"/>
                    <a:pt x="16" y="40"/>
                    <a:pt x="16" y="40"/>
                  </a:cubicBezTo>
                  <a:cubicBezTo>
                    <a:pt x="16" y="12"/>
                    <a:pt x="16" y="12"/>
                    <a:pt x="16" y="12"/>
                  </a:cubicBezTo>
                  <a:lnTo>
                    <a:pt x="26" y="12"/>
                  </a:lnTo>
                  <a:close/>
                  <a:moveTo>
                    <a:pt x="31" y="16"/>
                  </a:moveTo>
                  <a:cubicBezTo>
                    <a:pt x="30" y="15"/>
                    <a:pt x="28" y="15"/>
                    <a:pt x="25" y="15"/>
                  </a:cubicBezTo>
                  <a:cubicBezTo>
                    <a:pt x="21" y="15"/>
                    <a:pt x="21" y="15"/>
                    <a:pt x="21" y="15"/>
                  </a:cubicBezTo>
                  <a:cubicBezTo>
                    <a:pt x="21" y="26"/>
                    <a:pt x="21" y="26"/>
                    <a:pt x="21" y="26"/>
                  </a:cubicBezTo>
                  <a:cubicBezTo>
                    <a:pt x="25" y="26"/>
                    <a:pt x="25" y="26"/>
                    <a:pt x="25" y="26"/>
                  </a:cubicBezTo>
                  <a:cubicBezTo>
                    <a:pt x="27" y="26"/>
                    <a:pt x="29" y="25"/>
                    <a:pt x="30" y="25"/>
                  </a:cubicBezTo>
                  <a:cubicBezTo>
                    <a:pt x="32" y="24"/>
                    <a:pt x="33" y="23"/>
                    <a:pt x="33" y="20"/>
                  </a:cubicBezTo>
                  <a:cubicBezTo>
                    <a:pt x="33" y="18"/>
                    <a:pt x="33" y="17"/>
                    <a:pt x="3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6" name="Rectangle 15"/>
          <p:cNvSpPr/>
          <p:nvPr userDrawn="1"/>
        </p:nvSpPr>
        <p:spPr>
          <a:xfrm>
            <a:off x="1173480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3C3E3E"/>
              </a:solidFill>
            </a:endParaRPr>
          </a:p>
        </p:txBody>
      </p:sp>
    </p:spTree>
    <p:extLst>
      <p:ext uri="{BB962C8B-B14F-4D97-AF65-F5344CB8AC3E}">
        <p14:creationId xmlns:p14="http://schemas.microsoft.com/office/powerpoint/2010/main" val="3526512112"/>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400" kern="1200">
          <a:solidFill>
            <a:schemeClr val="tx2"/>
          </a:solidFill>
          <a:latin typeface="Franklin Gothic Medium" panose="020B0603020102020204" pitchFamily="34" charset="0"/>
          <a:ea typeface="+mj-ea"/>
          <a:cs typeface="+mj-cs"/>
        </a:defRPr>
      </a:lvl1pPr>
    </p:titleStyle>
    <p:bodyStyle>
      <a:lvl1pPr marL="168275" indent="-168275" algn="l" defTabSz="914400" rtl="0" eaLnBrk="1" latinLnBrk="0" hangingPunct="1">
        <a:lnSpc>
          <a:spcPct val="110000"/>
        </a:lnSpc>
        <a:spcBef>
          <a:spcPts val="800"/>
        </a:spcBef>
        <a:buClr>
          <a:schemeClr val="tx2"/>
        </a:buClr>
        <a:buSzPct val="100000"/>
        <a:buFont typeface="Wingdings 2" panose="05020102010507070707" pitchFamily="18" charset="2"/>
        <a:buChar char="¡"/>
        <a:defRPr sz="1300" kern="1200">
          <a:solidFill>
            <a:schemeClr val="tx1">
              <a:lumMod val="65000"/>
              <a:lumOff val="35000"/>
            </a:schemeClr>
          </a:solidFill>
          <a:latin typeface="+mn-lt"/>
          <a:ea typeface="+mn-ea"/>
          <a:cs typeface="+mn-cs"/>
        </a:defRPr>
      </a:lvl1pPr>
      <a:lvl2pPr marL="514350" indent="-168275"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2pPr>
      <a:lvl3pPr marL="860425" indent="-176213"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3pPr>
      <a:lvl4pPr marL="1198563" indent="-168275"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4pPr>
      <a:lvl5pPr marL="1544638" indent="-168275" algn="l" defTabSz="914400" rtl="0" eaLnBrk="1" latinLnBrk="0" hangingPunct="1">
        <a:lnSpc>
          <a:spcPct val="110000"/>
        </a:lnSpc>
        <a:spcBef>
          <a:spcPts val="800"/>
        </a:spcBef>
        <a:buClr>
          <a:schemeClr val="bg1">
            <a:lumMod val="65000"/>
          </a:schemeClr>
        </a:buClr>
        <a:buSzPct val="100000"/>
        <a:buFont typeface="Wingdings 2" panose="05020102010507070707" pitchFamily="18" charset="2"/>
        <a:buChar char=""/>
        <a:defRPr sz="12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userDrawn="1">
          <p15:clr>
            <a:srgbClr val="F26B43"/>
          </p15:clr>
        </p15:guide>
        <p15:guide id="2" orient="horz" pos="432" userDrawn="1">
          <p15:clr>
            <a:srgbClr val="F26B43"/>
          </p15:clr>
        </p15:guide>
        <p15:guide id="3" pos="7032" userDrawn="1">
          <p15:clr>
            <a:srgbClr val="F26B43"/>
          </p15:clr>
        </p15:guide>
        <p15:guide id="4" pos="7392" userDrawn="1">
          <p15:clr>
            <a:srgbClr val="F26B43"/>
          </p15:clr>
        </p15:guide>
        <p15:guide id="5" orient="horz" pos="4224" userDrawn="1">
          <p15:clr>
            <a:srgbClr val="F26B43"/>
          </p15:clr>
        </p15:guide>
        <p15:guide id="6" orient="horz" pos="600" userDrawn="1">
          <p15:clr>
            <a:srgbClr val="F26B43"/>
          </p15:clr>
        </p15:guide>
        <p15:guide id="7" orient="horz" pos="4036" userDrawn="1">
          <p15:clr>
            <a:srgbClr val="F26B43"/>
          </p15:clr>
        </p15:guide>
        <p15:guide id="8" pos="3744" userDrawn="1">
          <p15:clr>
            <a:srgbClr val="F26B43"/>
          </p15:clr>
        </p15:guide>
        <p15:guide id="9" pos="3624" userDrawn="1">
          <p15:clr>
            <a:srgbClr val="F26B43"/>
          </p15:clr>
        </p15:guide>
        <p15:guide id="10" pos="3864" userDrawn="1">
          <p15:clr>
            <a:srgbClr val="F26B43"/>
          </p15:clr>
        </p15:guide>
        <p15:guide id="11" pos="6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chart" Target="../charts/char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Excel_Worksheet5.xlsx"/><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6134100" y="2527300"/>
            <a:ext cx="3406140" cy="2249657"/>
          </a:xfrm>
        </p:spPr>
        <p:txBody>
          <a:bodyPr/>
          <a:lstStyle/>
          <a:p>
            <a:r>
              <a:rPr lang="en-US" sz="3200" spc="-50" dirty="0" smtClean="0"/>
              <a:t>Economic &amp; Market Outlook 2019</a:t>
            </a:r>
            <a:br>
              <a:rPr lang="en-US" sz="3200" spc="-50" dirty="0" smtClean="0"/>
            </a:br>
            <a:r>
              <a:rPr lang="en-US" sz="3200" spc="-50" dirty="0" smtClean="0"/>
              <a:t>The Other Side </a:t>
            </a:r>
            <a:br>
              <a:rPr lang="en-US" sz="3200" spc="-50" dirty="0" smtClean="0"/>
            </a:br>
            <a:r>
              <a:rPr lang="en-US" sz="3200" spc="-50" dirty="0" smtClean="0"/>
              <a:t>of the Growth Hill</a:t>
            </a:r>
            <a:endParaRPr lang="en-US" sz="3200" spc="-50" dirty="0"/>
          </a:p>
        </p:txBody>
      </p:sp>
      <p:sp>
        <p:nvSpPr>
          <p:cNvPr id="3" name="Subtitle 2"/>
          <p:cNvSpPr>
            <a:spLocks noGrp="1"/>
          </p:cNvSpPr>
          <p:nvPr>
            <p:ph type="subTitle" idx="1"/>
          </p:nvPr>
        </p:nvSpPr>
        <p:spPr>
          <a:xfrm>
            <a:off x="6134100" y="4902603"/>
            <a:ext cx="3406140" cy="1701397"/>
          </a:xfrm>
        </p:spPr>
        <p:txBody>
          <a:bodyPr>
            <a:normAutofit/>
          </a:bodyPr>
          <a:lstStyle/>
          <a:p>
            <a:pPr>
              <a:lnSpc>
                <a:spcPct val="100000"/>
              </a:lnSpc>
            </a:pPr>
            <a:r>
              <a:rPr lang="en-US" dirty="0" smtClean="0"/>
              <a:t>Synovus Bank – Chattanooga, TN</a:t>
            </a:r>
            <a:br>
              <a:rPr lang="en-US" dirty="0" smtClean="0"/>
            </a:br>
            <a:r>
              <a:rPr lang="en-US" dirty="0" smtClean="0"/>
              <a:t>January 29, 2019</a:t>
            </a:r>
          </a:p>
          <a:p>
            <a:pPr>
              <a:lnSpc>
                <a:spcPct val="100000"/>
              </a:lnSpc>
            </a:pPr>
            <a:r>
              <a:rPr lang="en-US" dirty="0" smtClean="0"/>
              <a:t>Gary E. </a:t>
            </a:r>
            <a:r>
              <a:rPr lang="en-US" dirty="0" err="1" smtClean="0"/>
              <a:t>Fullam</a:t>
            </a:r>
            <a:r>
              <a:rPr lang="en-US" dirty="0" smtClean="0"/>
              <a:t>, CFA</a:t>
            </a:r>
            <a:br>
              <a:rPr lang="en-US" dirty="0" smtClean="0"/>
            </a:br>
            <a:r>
              <a:rPr lang="en-US" dirty="0" smtClean="0"/>
              <a:t>Chief Investment Officer</a:t>
            </a:r>
            <a:br>
              <a:rPr lang="en-US" dirty="0" smtClean="0"/>
            </a:br>
            <a:r>
              <a:rPr lang="en-US" dirty="0" smtClean="0"/>
              <a:t>GLOBALT Investments</a:t>
            </a:r>
            <a:endParaRPr lang="en-US" dirty="0"/>
          </a:p>
          <a:p>
            <a:pPr>
              <a:lnSpc>
                <a:spcPct val="100000"/>
              </a:lnSpc>
            </a:pPr>
            <a:endParaRPr lang="en-US" dirty="0" smtClean="0"/>
          </a:p>
        </p:txBody>
      </p:sp>
    </p:spTree>
    <p:extLst>
      <p:ext uri="{BB962C8B-B14F-4D97-AF65-F5344CB8AC3E}">
        <p14:creationId xmlns:p14="http://schemas.microsoft.com/office/powerpoint/2010/main" val="65653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 Side-by-Side Comparison: 2016 Bearishness vs. 2018 Bullishness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10</a:t>
            </a:fld>
            <a:endParaRPr lang="en-US" dirty="0"/>
          </a:p>
        </p:txBody>
      </p:sp>
      <p:sp>
        <p:nvSpPr>
          <p:cNvPr id="5" name="Text Placeholder 4"/>
          <p:cNvSpPr>
            <a:spLocks noGrp="1"/>
          </p:cNvSpPr>
          <p:nvPr>
            <p:ph type="body" sz="quarter" idx="14"/>
          </p:nvPr>
        </p:nvSpPr>
        <p:spPr/>
        <p:txBody>
          <a:bodyPr/>
          <a:lstStyle/>
          <a:p>
            <a:endParaRPr lang="en-US"/>
          </a:p>
        </p:txBody>
      </p:sp>
      <p:grpSp>
        <p:nvGrpSpPr>
          <p:cNvPr id="9" name="Group 8"/>
          <p:cNvGrpSpPr/>
          <p:nvPr/>
        </p:nvGrpSpPr>
        <p:grpSpPr>
          <a:xfrm>
            <a:off x="1731574" y="1457223"/>
            <a:ext cx="8745468" cy="4277886"/>
            <a:chOff x="914403" y="1187859"/>
            <a:chExt cx="10165769" cy="5011681"/>
          </a:xfrm>
        </p:grpSpPr>
        <p:pic>
          <p:nvPicPr>
            <p:cNvPr id="10" name="Picture 9"/>
            <p:cNvPicPr>
              <a:picLocks noChangeAspect="1"/>
            </p:cNvPicPr>
            <p:nvPr/>
          </p:nvPicPr>
          <p:blipFill>
            <a:blip r:embed="rId3"/>
            <a:stretch>
              <a:fillRect/>
            </a:stretch>
          </p:blipFill>
          <p:spPr>
            <a:xfrm>
              <a:off x="914403" y="1187859"/>
              <a:ext cx="5076001" cy="5011681"/>
            </a:xfrm>
            <a:prstGeom prst="rect">
              <a:avLst/>
            </a:prstGeom>
          </p:spPr>
        </p:pic>
        <p:pic>
          <p:nvPicPr>
            <p:cNvPr id="11" name="Picture 10"/>
            <p:cNvPicPr>
              <a:picLocks noChangeAspect="1"/>
            </p:cNvPicPr>
            <p:nvPr/>
          </p:nvPicPr>
          <p:blipFill>
            <a:blip r:embed="rId4"/>
            <a:stretch>
              <a:fillRect/>
            </a:stretch>
          </p:blipFill>
          <p:spPr>
            <a:xfrm>
              <a:off x="6054931" y="1202824"/>
              <a:ext cx="5025241" cy="4986241"/>
            </a:xfrm>
            <a:prstGeom prst="rect">
              <a:avLst/>
            </a:prstGeom>
          </p:spPr>
        </p:pic>
      </p:grpSp>
      <p:sp>
        <p:nvSpPr>
          <p:cNvPr id="12" name="Text Placeholder 5"/>
          <p:cNvSpPr txBox="1">
            <a:spLocks/>
          </p:cNvSpPr>
          <p:nvPr/>
        </p:nvSpPr>
        <p:spPr>
          <a:xfrm>
            <a:off x="815250" y="5962554"/>
            <a:ext cx="6866962" cy="138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50" dirty="0"/>
              <a:t>Source: Cornerstone Macro – Economics, Policy, Strategy  </a:t>
            </a:r>
            <a:r>
              <a:rPr lang="en-US" sz="1050" dirty="0" err="1"/>
              <a:t>Technicals</a:t>
            </a:r>
            <a:r>
              <a:rPr lang="en-US" sz="1050" dirty="0"/>
              <a:t>, January 16, 2018</a:t>
            </a:r>
          </a:p>
        </p:txBody>
      </p:sp>
    </p:spTree>
    <p:extLst>
      <p:ext uri="{BB962C8B-B14F-4D97-AF65-F5344CB8AC3E}">
        <p14:creationId xmlns:p14="http://schemas.microsoft.com/office/powerpoint/2010/main" val="1962312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11</a:t>
            </a:fld>
            <a:endParaRPr lang="en-US" dirty="0"/>
          </a:p>
        </p:txBody>
      </p:sp>
      <p:sp>
        <p:nvSpPr>
          <p:cNvPr id="5" name="Text Placeholder 4"/>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S&amp;P 500 Historical Bull Markets</a:t>
            </a:r>
            <a:endParaRPr lang="en-US" dirty="0"/>
          </a:p>
        </p:txBody>
      </p:sp>
      <p:sp>
        <p:nvSpPr>
          <p:cNvPr id="13" name="TextBox 12"/>
          <p:cNvSpPr txBox="1"/>
          <p:nvPr/>
        </p:nvSpPr>
        <p:spPr>
          <a:xfrm>
            <a:off x="2086451" y="6003720"/>
            <a:ext cx="7052807" cy="261610"/>
          </a:xfrm>
          <a:prstGeom prst="rect">
            <a:avLst/>
          </a:prstGeom>
          <a:noFill/>
        </p:spPr>
        <p:txBody>
          <a:bodyPr wrap="square" rtlCol="0">
            <a:spAutoFit/>
          </a:bodyPr>
          <a:lstStyle/>
          <a:p>
            <a:r>
              <a:rPr lang="en-US" sz="1050" dirty="0">
                <a:solidFill>
                  <a:schemeClr val="tx1">
                    <a:lumMod val="75000"/>
                    <a:lumOff val="25000"/>
                  </a:schemeClr>
                </a:solidFill>
              </a:rPr>
              <a:t>Source: </a:t>
            </a:r>
            <a:r>
              <a:rPr lang="en-US" sz="1050" dirty="0" err="1">
                <a:solidFill>
                  <a:schemeClr val="tx1">
                    <a:lumMod val="75000"/>
                    <a:lumOff val="25000"/>
                  </a:schemeClr>
                </a:solidFill>
              </a:rPr>
              <a:t>Strategas</a:t>
            </a:r>
            <a:r>
              <a:rPr lang="en-US" sz="1050" dirty="0">
                <a:solidFill>
                  <a:schemeClr val="tx1">
                    <a:lumMod val="75000"/>
                    <a:lumOff val="25000"/>
                  </a:schemeClr>
                </a:solidFill>
              </a:rPr>
              <a:t>, Quarterly Review in Charts - January 2019.</a:t>
            </a:r>
          </a:p>
        </p:txBody>
      </p:sp>
      <p:pic>
        <p:nvPicPr>
          <p:cNvPr id="14" name="Picture 13">
            <a:extLst>
              <a:ext uri="{FF2B5EF4-FFF2-40B4-BE49-F238E27FC236}">
                <a16:creationId xmlns:a16="http://schemas.microsoft.com/office/drawing/2014/main" xmlns="" id="{8EE4B66C-34F4-4D0B-A242-C39F4E76617F}"/>
              </a:ext>
            </a:extLst>
          </p:cNvPr>
          <p:cNvPicPr>
            <a:picLocks noChangeAspect="1"/>
          </p:cNvPicPr>
          <p:nvPr/>
        </p:nvPicPr>
        <p:blipFill>
          <a:blip r:embed="rId3"/>
          <a:stretch>
            <a:fillRect/>
          </a:stretch>
        </p:blipFill>
        <p:spPr>
          <a:xfrm>
            <a:off x="2170603" y="1247357"/>
            <a:ext cx="7736495" cy="4743099"/>
          </a:xfrm>
          <a:prstGeom prst="rect">
            <a:avLst/>
          </a:prstGeom>
        </p:spPr>
      </p:pic>
    </p:spTree>
    <p:extLst>
      <p:ext uri="{BB962C8B-B14F-4D97-AF65-F5344CB8AC3E}">
        <p14:creationId xmlns:p14="http://schemas.microsoft.com/office/powerpoint/2010/main" val="204852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12</a:t>
            </a:fld>
            <a:endParaRPr lang="en-US" dirty="0"/>
          </a:p>
        </p:txBody>
      </p:sp>
      <p:sp>
        <p:nvSpPr>
          <p:cNvPr id="5" name="Text Placeholder 4"/>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Bull Market Top Checklist</a:t>
            </a:r>
            <a:endParaRPr lang="en-US" dirty="0"/>
          </a:p>
        </p:txBody>
      </p:sp>
      <p:sp>
        <p:nvSpPr>
          <p:cNvPr id="8" name="TextBox 7"/>
          <p:cNvSpPr txBox="1"/>
          <p:nvPr/>
        </p:nvSpPr>
        <p:spPr>
          <a:xfrm>
            <a:off x="3512281" y="6025754"/>
            <a:ext cx="3844456" cy="261610"/>
          </a:xfrm>
          <a:prstGeom prst="rect">
            <a:avLst/>
          </a:prstGeom>
          <a:noFill/>
        </p:spPr>
        <p:txBody>
          <a:bodyPr wrap="square" rtlCol="0">
            <a:spAutoFit/>
          </a:bodyPr>
          <a:lstStyle/>
          <a:p>
            <a:r>
              <a:rPr lang="en-US" sz="1050" dirty="0">
                <a:solidFill>
                  <a:schemeClr val="tx1">
                    <a:lumMod val="75000"/>
                    <a:lumOff val="25000"/>
                  </a:schemeClr>
                </a:solidFill>
              </a:rPr>
              <a:t>Source: </a:t>
            </a:r>
            <a:r>
              <a:rPr lang="en-US" sz="1050" dirty="0" err="1">
                <a:solidFill>
                  <a:schemeClr val="tx1">
                    <a:lumMod val="75000"/>
                    <a:lumOff val="25000"/>
                  </a:schemeClr>
                </a:solidFill>
              </a:rPr>
              <a:t>Strategas</a:t>
            </a:r>
            <a:r>
              <a:rPr lang="en-US" sz="1050" dirty="0">
                <a:solidFill>
                  <a:schemeClr val="tx1">
                    <a:lumMod val="75000"/>
                    <a:lumOff val="25000"/>
                  </a:schemeClr>
                </a:solidFill>
              </a:rPr>
              <a:t>, Investment Strategy Report, January 2019</a:t>
            </a:r>
          </a:p>
        </p:txBody>
      </p:sp>
      <p:pic>
        <p:nvPicPr>
          <p:cNvPr id="9" name="Picture 8">
            <a:extLst>
              <a:ext uri="{FF2B5EF4-FFF2-40B4-BE49-F238E27FC236}">
                <a16:creationId xmlns:a16="http://schemas.microsoft.com/office/drawing/2014/main" xmlns="" id="{1B761DB2-6E71-48F5-9FDB-E50D485D6526}"/>
              </a:ext>
            </a:extLst>
          </p:cNvPr>
          <p:cNvPicPr>
            <a:picLocks noChangeAspect="1"/>
          </p:cNvPicPr>
          <p:nvPr/>
        </p:nvPicPr>
        <p:blipFill>
          <a:blip r:embed="rId3"/>
          <a:stretch>
            <a:fillRect/>
          </a:stretch>
        </p:blipFill>
        <p:spPr>
          <a:xfrm>
            <a:off x="3592235" y="1146480"/>
            <a:ext cx="4893231" cy="4914088"/>
          </a:xfrm>
          <a:prstGeom prst="rect">
            <a:avLst/>
          </a:prstGeom>
        </p:spPr>
      </p:pic>
    </p:spTree>
    <p:extLst>
      <p:ext uri="{BB962C8B-B14F-4D97-AF65-F5344CB8AC3E}">
        <p14:creationId xmlns:p14="http://schemas.microsoft.com/office/powerpoint/2010/main" val="1786103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13</a:t>
            </a:fld>
            <a:endParaRPr lang="en-US" dirty="0"/>
          </a:p>
        </p:txBody>
      </p:sp>
      <p:sp>
        <p:nvSpPr>
          <p:cNvPr id="5" name="Text Placeholder 4"/>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smtClean="0"/>
              <a:t>Valuation Metrics in Perspective</a:t>
            </a:r>
            <a:endParaRPr lang="en-US" dirty="0"/>
          </a:p>
        </p:txBody>
      </p:sp>
      <p:sp>
        <p:nvSpPr>
          <p:cNvPr id="10" name="TextBox 9"/>
          <p:cNvSpPr txBox="1"/>
          <p:nvPr/>
        </p:nvSpPr>
        <p:spPr>
          <a:xfrm>
            <a:off x="825710" y="5949207"/>
            <a:ext cx="3485249" cy="246221"/>
          </a:xfrm>
          <a:prstGeom prst="rect">
            <a:avLst/>
          </a:prstGeom>
          <a:noFill/>
        </p:spPr>
        <p:txBody>
          <a:bodyPr wrap="none" rtlCol="0">
            <a:spAutoFit/>
          </a:bodyPr>
          <a:lstStyle/>
          <a:p>
            <a:r>
              <a:rPr lang="en-US" sz="1000" dirty="0">
                <a:solidFill>
                  <a:schemeClr val="tx1">
                    <a:lumMod val="75000"/>
                    <a:lumOff val="25000"/>
                  </a:schemeClr>
                </a:solidFill>
              </a:rPr>
              <a:t>Source: </a:t>
            </a:r>
            <a:r>
              <a:rPr lang="en-US" sz="1000" dirty="0" err="1">
                <a:solidFill>
                  <a:schemeClr val="tx1">
                    <a:lumMod val="75000"/>
                    <a:lumOff val="25000"/>
                  </a:schemeClr>
                </a:solidFill>
              </a:rPr>
              <a:t>Strategas</a:t>
            </a:r>
            <a:r>
              <a:rPr lang="en-US" sz="1000" dirty="0">
                <a:solidFill>
                  <a:schemeClr val="tx1">
                    <a:lumMod val="75000"/>
                    <a:lumOff val="25000"/>
                  </a:schemeClr>
                </a:solidFill>
              </a:rPr>
              <a:t>, Quarterly Review in Charts – </a:t>
            </a:r>
            <a:r>
              <a:rPr lang="en-US" sz="1000" dirty="0" smtClean="0">
                <a:solidFill>
                  <a:schemeClr val="tx1">
                    <a:lumMod val="75000"/>
                    <a:lumOff val="25000"/>
                  </a:schemeClr>
                </a:solidFill>
              </a:rPr>
              <a:t>January 2, </a:t>
            </a:r>
            <a:r>
              <a:rPr lang="en-US" sz="1000" dirty="0">
                <a:solidFill>
                  <a:schemeClr val="tx1">
                    <a:lumMod val="75000"/>
                    <a:lumOff val="25000"/>
                  </a:schemeClr>
                </a:solidFill>
              </a:rPr>
              <a:t>2019.</a:t>
            </a:r>
          </a:p>
        </p:txBody>
      </p:sp>
      <p:pic>
        <p:nvPicPr>
          <p:cNvPr id="8" name="Picture 7">
            <a:extLst>
              <a:ext uri="{FF2B5EF4-FFF2-40B4-BE49-F238E27FC236}">
                <a16:creationId xmlns:a16="http://schemas.microsoft.com/office/drawing/2014/main" xmlns="" id="{58872827-A6E1-4CA0-A4FC-584F10DF4559}"/>
              </a:ext>
            </a:extLst>
          </p:cNvPr>
          <p:cNvPicPr>
            <a:picLocks noChangeAspect="1"/>
          </p:cNvPicPr>
          <p:nvPr/>
        </p:nvPicPr>
        <p:blipFill>
          <a:blip r:embed="rId3"/>
          <a:stretch>
            <a:fillRect/>
          </a:stretch>
        </p:blipFill>
        <p:spPr>
          <a:xfrm>
            <a:off x="1114496" y="1414456"/>
            <a:ext cx="9874623" cy="4346611"/>
          </a:xfrm>
          <a:prstGeom prst="rect">
            <a:avLst/>
          </a:prstGeom>
        </p:spPr>
      </p:pic>
    </p:spTree>
    <p:extLst>
      <p:ext uri="{BB962C8B-B14F-4D97-AF65-F5344CB8AC3E}">
        <p14:creationId xmlns:p14="http://schemas.microsoft.com/office/powerpoint/2010/main" val="163361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Macroeconomic Issues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14</a:t>
            </a:fld>
            <a:endParaRPr lang="en-US" dirty="0"/>
          </a:p>
        </p:txBody>
      </p:sp>
      <p:sp>
        <p:nvSpPr>
          <p:cNvPr id="5" name="Text Placeholder 4"/>
          <p:cNvSpPr>
            <a:spLocks noGrp="1"/>
          </p:cNvSpPr>
          <p:nvPr>
            <p:ph type="body" sz="quarter" idx="14"/>
          </p:nvPr>
        </p:nvSpPr>
        <p:spPr/>
        <p:txBody>
          <a:bodyPr/>
          <a:lstStyle/>
          <a:p>
            <a:endParaRPr lang="en-US"/>
          </a:p>
        </p:txBody>
      </p:sp>
      <p:sp>
        <p:nvSpPr>
          <p:cNvPr id="2" name="Content Placeholder 1"/>
          <p:cNvSpPr>
            <a:spLocks noGrp="1"/>
          </p:cNvSpPr>
          <p:nvPr>
            <p:ph sz="quarter" idx="18"/>
          </p:nvPr>
        </p:nvSpPr>
        <p:spPr/>
        <p:txBody>
          <a:bodyPr>
            <a:normAutofit/>
          </a:bodyPr>
          <a:lstStyle/>
          <a:p>
            <a:pPr>
              <a:lnSpc>
                <a:spcPct val="60000"/>
              </a:lnSpc>
            </a:pPr>
            <a:r>
              <a:rPr lang="en-US" dirty="0">
                <a:solidFill>
                  <a:schemeClr val="bg1">
                    <a:lumMod val="85000"/>
                  </a:schemeClr>
                </a:solidFill>
              </a:rPr>
              <a:t>Where are we in the </a:t>
            </a:r>
            <a:r>
              <a:rPr lang="en-US" dirty="0" smtClean="0">
                <a:solidFill>
                  <a:schemeClr val="bg1">
                    <a:lumMod val="85000"/>
                  </a:schemeClr>
                </a:solidFill>
              </a:rPr>
              <a:t>cycle?</a:t>
            </a:r>
            <a:endParaRPr lang="en-US" dirty="0">
              <a:solidFill>
                <a:schemeClr val="bg1">
                  <a:lumMod val="85000"/>
                </a:schemeClr>
              </a:solidFill>
            </a:endParaRPr>
          </a:p>
          <a:p>
            <a:pPr lvl="1">
              <a:lnSpc>
                <a:spcPct val="60000"/>
              </a:lnSpc>
            </a:pPr>
            <a:r>
              <a:rPr lang="en-US" dirty="0" smtClean="0">
                <a:solidFill>
                  <a:schemeClr val="bg1">
                    <a:lumMod val="85000"/>
                  </a:schemeClr>
                </a:solidFill>
              </a:rPr>
              <a:t>Secular</a:t>
            </a:r>
            <a:r>
              <a:rPr lang="en-US" dirty="0">
                <a:solidFill>
                  <a:schemeClr val="bg1">
                    <a:lumMod val="85000"/>
                  </a:schemeClr>
                </a:solidFill>
              </a:rPr>
              <a:t>, cyclical, corrections, </a:t>
            </a:r>
            <a:r>
              <a:rPr lang="en-US" dirty="0" smtClean="0">
                <a:solidFill>
                  <a:schemeClr val="bg1">
                    <a:lumMod val="85000"/>
                  </a:schemeClr>
                </a:solidFill>
              </a:rPr>
              <a:t>turns</a:t>
            </a:r>
          </a:p>
          <a:p>
            <a:pPr lvl="1">
              <a:lnSpc>
                <a:spcPct val="60000"/>
              </a:lnSpc>
            </a:pPr>
            <a:r>
              <a:rPr lang="en-US" dirty="0" smtClean="0">
                <a:solidFill>
                  <a:schemeClr val="bg1">
                    <a:lumMod val="85000"/>
                  </a:schemeClr>
                </a:solidFill>
              </a:rPr>
              <a:t>Recent </a:t>
            </a:r>
            <a:r>
              <a:rPr lang="en-US" dirty="0">
                <a:solidFill>
                  <a:schemeClr val="bg1">
                    <a:lumMod val="85000"/>
                  </a:schemeClr>
                </a:solidFill>
              </a:rPr>
              <a:t>world capital market </a:t>
            </a:r>
            <a:r>
              <a:rPr lang="en-US" dirty="0" smtClean="0">
                <a:solidFill>
                  <a:schemeClr val="bg1">
                    <a:lumMod val="85000"/>
                  </a:schemeClr>
                </a:solidFill>
              </a:rPr>
              <a:t>performance</a:t>
            </a:r>
          </a:p>
          <a:p>
            <a:pPr lvl="1">
              <a:lnSpc>
                <a:spcPct val="60000"/>
              </a:lnSpc>
            </a:pPr>
            <a:r>
              <a:rPr lang="en-US" dirty="0" smtClean="0">
                <a:solidFill>
                  <a:schemeClr val="bg1">
                    <a:lumMod val="85000"/>
                  </a:schemeClr>
                </a:solidFill>
              </a:rPr>
              <a:t>Valuations</a:t>
            </a:r>
            <a:endParaRPr lang="en-US" dirty="0">
              <a:solidFill>
                <a:schemeClr val="bg1">
                  <a:lumMod val="85000"/>
                </a:schemeClr>
              </a:solidFill>
            </a:endParaRPr>
          </a:p>
          <a:p>
            <a:pPr>
              <a:lnSpc>
                <a:spcPct val="60000"/>
              </a:lnSpc>
            </a:pPr>
            <a:r>
              <a:rPr lang="en-US" b="1" dirty="0"/>
              <a:t>What is affecting the capital markets – global macro </a:t>
            </a:r>
            <a:r>
              <a:rPr lang="en-US" b="1" dirty="0" smtClean="0"/>
              <a:t>issues</a:t>
            </a:r>
          </a:p>
          <a:p>
            <a:pPr lvl="1">
              <a:lnSpc>
                <a:spcPct val="60000"/>
              </a:lnSpc>
            </a:pPr>
            <a:r>
              <a:rPr lang="en-US" b="1" dirty="0" smtClean="0"/>
              <a:t>Central </a:t>
            </a:r>
            <a:r>
              <a:rPr lang="en-US" b="1" dirty="0"/>
              <a:t>bank </a:t>
            </a:r>
            <a:r>
              <a:rPr lang="en-US" b="1" dirty="0" smtClean="0"/>
              <a:t>policy</a:t>
            </a:r>
          </a:p>
          <a:p>
            <a:pPr lvl="1">
              <a:lnSpc>
                <a:spcPct val="60000"/>
              </a:lnSpc>
            </a:pPr>
            <a:r>
              <a:rPr lang="en-US" b="1" dirty="0" smtClean="0"/>
              <a:t>Corporate </a:t>
            </a:r>
            <a:r>
              <a:rPr lang="en-US" b="1" dirty="0"/>
              <a:t>profits &amp; economic </a:t>
            </a:r>
            <a:r>
              <a:rPr lang="en-US" b="1" dirty="0" smtClean="0"/>
              <a:t>growth</a:t>
            </a:r>
          </a:p>
          <a:p>
            <a:pPr lvl="1">
              <a:lnSpc>
                <a:spcPct val="60000"/>
              </a:lnSpc>
            </a:pPr>
            <a:r>
              <a:rPr lang="en-US" b="1" dirty="0" smtClean="0"/>
              <a:t>Trade negotiations</a:t>
            </a:r>
          </a:p>
          <a:p>
            <a:pPr lvl="1">
              <a:lnSpc>
                <a:spcPct val="60000"/>
              </a:lnSpc>
            </a:pPr>
            <a:r>
              <a:rPr lang="en-US" b="1" dirty="0" smtClean="0"/>
              <a:t>Debt</a:t>
            </a:r>
            <a:r>
              <a:rPr lang="en-US" b="1" dirty="0"/>
              <a:t>, investment &amp; </a:t>
            </a:r>
            <a:r>
              <a:rPr lang="en-US" b="1" dirty="0" smtClean="0"/>
              <a:t>productivity</a:t>
            </a:r>
          </a:p>
          <a:p>
            <a:pPr lvl="1">
              <a:lnSpc>
                <a:spcPct val="60000"/>
              </a:lnSpc>
            </a:pPr>
            <a:r>
              <a:rPr lang="en-US" b="1" dirty="0" err="1" smtClean="0"/>
              <a:t>Technicals</a:t>
            </a:r>
            <a:endParaRPr lang="en-US" b="1" dirty="0"/>
          </a:p>
          <a:p>
            <a:pPr lvl="1">
              <a:lnSpc>
                <a:spcPct val="60000"/>
              </a:lnSpc>
            </a:pPr>
            <a:r>
              <a:rPr lang="en-US" b="1" dirty="0" smtClean="0"/>
              <a:t>Volatility</a:t>
            </a:r>
            <a:endParaRPr lang="en-US" b="1" dirty="0"/>
          </a:p>
          <a:p>
            <a:pPr>
              <a:lnSpc>
                <a:spcPct val="60000"/>
              </a:lnSpc>
            </a:pPr>
            <a:r>
              <a:rPr lang="en-US" dirty="0">
                <a:solidFill>
                  <a:schemeClr val="bg1">
                    <a:lumMod val="85000"/>
                  </a:schemeClr>
                </a:solidFill>
              </a:rPr>
              <a:t>Where are we </a:t>
            </a:r>
            <a:r>
              <a:rPr lang="en-US" dirty="0" smtClean="0">
                <a:solidFill>
                  <a:schemeClr val="bg1">
                    <a:lumMod val="85000"/>
                  </a:schemeClr>
                </a:solidFill>
              </a:rPr>
              <a:t>focused?</a:t>
            </a:r>
          </a:p>
          <a:p>
            <a:pPr lvl="1">
              <a:lnSpc>
                <a:spcPct val="60000"/>
              </a:lnSpc>
            </a:pPr>
            <a:r>
              <a:rPr lang="en-US" dirty="0" smtClean="0">
                <a:solidFill>
                  <a:schemeClr val="bg1">
                    <a:lumMod val="85000"/>
                  </a:schemeClr>
                </a:solidFill>
              </a:rPr>
              <a:t>The </a:t>
            </a:r>
            <a:r>
              <a:rPr lang="en-US" dirty="0">
                <a:solidFill>
                  <a:schemeClr val="bg1">
                    <a:lumMod val="85000"/>
                  </a:schemeClr>
                </a:solidFill>
              </a:rPr>
              <a:t>Fed and interest </a:t>
            </a:r>
            <a:r>
              <a:rPr lang="en-US" dirty="0" smtClean="0">
                <a:solidFill>
                  <a:schemeClr val="bg1">
                    <a:lumMod val="85000"/>
                  </a:schemeClr>
                </a:solidFill>
              </a:rPr>
              <a:t>rates</a:t>
            </a:r>
          </a:p>
          <a:p>
            <a:pPr lvl="1">
              <a:lnSpc>
                <a:spcPct val="60000"/>
              </a:lnSpc>
            </a:pPr>
            <a:r>
              <a:rPr lang="en-US" dirty="0" smtClean="0">
                <a:solidFill>
                  <a:schemeClr val="bg1">
                    <a:lumMod val="85000"/>
                  </a:schemeClr>
                </a:solidFill>
              </a:rPr>
              <a:t>Earnings reports</a:t>
            </a:r>
          </a:p>
          <a:p>
            <a:pPr lvl="1">
              <a:lnSpc>
                <a:spcPct val="60000"/>
              </a:lnSpc>
            </a:pPr>
            <a:r>
              <a:rPr lang="en-US" dirty="0" smtClean="0">
                <a:solidFill>
                  <a:schemeClr val="bg1">
                    <a:lumMod val="85000"/>
                  </a:schemeClr>
                </a:solidFill>
              </a:rPr>
              <a:t>China</a:t>
            </a:r>
            <a:endParaRPr lang="en-US" dirty="0">
              <a:solidFill>
                <a:schemeClr val="bg1">
                  <a:lumMod val="85000"/>
                </a:schemeClr>
              </a:solidFill>
            </a:endParaRPr>
          </a:p>
          <a:p>
            <a:pPr lvl="1">
              <a:lnSpc>
                <a:spcPct val="60000"/>
              </a:lnSpc>
            </a:pPr>
            <a:r>
              <a:rPr lang="en-US" dirty="0" smtClean="0">
                <a:solidFill>
                  <a:schemeClr val="bg1">
                    <a:lumMod val="85000"/>
                  </a:schemeClr>
                </a:solidFill>
              </a:rPr>
              <a:t>PMI’s</a:t>
            </a:r>
            <a:endParaRPr lang="en-US" dirty="0">
              <a:solidFill>
                <a:schemeClr val="bg1">
                  <a:lumMod val="85000"/>
                </a:schemeClr>
              </a:solidFill>
            </a:endParaRPr>
          </a:p>
          <a:p>
            <a:pPr lvl="1">
              <a:lnSpc>
                <a:spcPct val="60000"/>
              </a:lnSpc>
            </a:pPr>
            <a:r>
              <a:rPr lang="en-US" dirty="0" err="1" smtClean="0">
                <a:solidFill>
                  <a:schemeClr val="bg1">
                    <a:lumMod val="85000"/>
                  </a:schemeClr>
                </a:solidFill>
              </a:rPr>
              <a:t>Technicals</a:t>
            </a:r>
            <a:endParaRPr lang="en-US" dirty="0">
              <a:solidFill>
                <a:schemeClr val="bg1">
                  <a:lumMod val="85000"/>
                </a:schemeClr>
              </a:solidFill>
            </a:endParaRPr>
          </a:p>
          <a:p>
            <a:pPr lvl="1">
              <a:lnSpc>
                <a:spcPct val="60000"/>
              </a:lnSpc>
            </a:pPr>
            <a:r>
              <a:rPr lang="en-US" dirty="0" smtClean="0">
                <a:solidFill>
                  <a:schemeClr val="bg1">
                    <a:lumMod val="85000"/>
                  </a:schemeClr>
                </a:solidFill>
              </a:rPr>
              <a:t>Volatility</a:t>
            </a:r>
            <a:endParaRPr lang="en-US" dirty="0">
              <a:solidFill>
                <a:schemeClr val="bg1">
                  <a:lumMod val="85000"/>
                </a:schemeClr>
              </a:solidFill>
            </a:endParaRPr>
          </a:p>
          <a:p>
            <a:pPr>
              <a:lnSpc>
                <a:spcPct val="60000"/>
              </a:lnSpc>
            </a:pPr>
            <a:r>
              <a:rPr lang="en-US" dirty="0">
                <a:solidFill>
                  <a:schemeClr val="bg1">
                    <a:lumMod val="85000"/>
                  </a:schemeClr>
                </a:solidFill>
              </a:rPr>
              <a:t>How Our Portfolios are Positioned Today</a:t>
            </a:r>
          </a:p>
          <a:p>
            <a:endParaRPr lang="en-US" dirty="0">
              <a:effectLst/>
            </a:endParaRPr>
          </a:p>
        </p:txBody>
      </p:sp>
    </p:spTree>
    <p:extLst>
      <p:ext uri="{BB962C8B-B14F-4D97-AF65-F5344CB8AC3E}">
        <p14:creationId xmlns:p14="http://schemas.microsoft.com/office/powerpoint/2010/main" val="1498851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Ten Year Treasury Yields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15</a:t>
            </a:fld>
            <a:endParaRPr lang="en-US" dirty="0"/>
          </a:p>
        </p:txBody>
      </p:sp>
      <p:sp>
        <p:nvSpPr>
          <p:cNvPr id="5" name="Text Placeholder 4"/>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xmlns="" id="{C5CB263E-40DC-4406-A5EA-C83DE7318060}"/>
              </a:ext>
            </a:extLst>
          </p:cNvPr>
          <p:cNvPicPr>
            <a:picLocks noChangeAspect="1"/>
          </p:cNvPicPr>
          <p:nvPr/>
        </p:nvPicPr>
        <p:blipFill>
          <a:blip r:embed="rId3"/>
          <a:stretch>
            <a:fillRect/>
          </a:stretch>
        </p:blipFill>
        <p:spPr>
          <a:xfrm>
            <a:off x="1877868" y="1219639"/>
            <a:ext cx="8321966" cy="5219043"/>
          </a:xfrm>
          <a:prstGeom prst="rect">
            <a:avLst/>
          </a:prstGeom>
        </p:spPr>
      </p:pic>
    </p:spTree>
    <p:extLst>
      <p:ext uri="{BB962C8B-B14F-4D97-AF65-F5344CB8AC3E}">
        <p14:creationId xmlns:p14="http://schemas.microsoft.com/office/powerpoint/2010/main" val="1905692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Central Bank Summary</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16</a:t>
            </a:fld>
            <a:endParaRPr lang="en-US" dirty="0"/>
          </a:p>
        </p:txBody>
      </p:sp>
      <p:sp>
        <p:nvSpPr>
          <p:cNvPr id="5" name="Text Placeholder 4"/>
          <p:cNvSpPr>
            <a:spLocks noGrp="1"/>
          </p:cNvSpPr>
          <p:nvPr>
            <p:ph type="body" sz="quarter" idx="14"/>
          </p:nvPr>
        </p:nvSpPr>
        <p:spPr/>
        <p:txBody>
          <a:bodyPr/>
          <a:lstStyle/>
          <a:p>
            <a:endParaRPr lang="en-US"/>
          </a:p>
        </p:txBody>
      </p:sp>
      <p:sp>
        <p:nvSpPr>
          <p:cNvPr id="2" name="Content Placeholder 1"/>
          <p:cNvSpPr>
            <a:spLocks noGrp="1"/>
          </p:cNvSpPr>
          <p:nvPr>
            <p:ph sz="quarter" idx="18"/>
          </p:nvPr>
        </p:nvSpPr>
        <p:spPr/>
        <p:txBody>
          <a:bodyPr>
            <a:normAutofit/>
          </a:bodyPr>
          <a:lstStyle/>
          <a:p>
            <a:pPr marL="0" indent="0">
              <a:buNone/>
            </a:pPr>
            <a:r>
              <a:rPr lang="en-US" sz="2800" dirty="0"/>
              <a:t>Fed 	– 9 Hikes since start of this cycle</a:t>
            </a:r>
            <a:br>
              <a:rPr lang="en-US" sz="2800" dirty="0"/>
            </a:br>
            <a:r>
              <a:rPr lang="en-US" sz="2800" dirty="0"/>
              <a:t>	– Now at 2.25 – 2.50%</a:t>
            </a:r>
            <a:br>
              <a:rPr lang="en-US" sz="2800" dirty="0"/>
            </a:br>
            <a:r>
              <a:rPr lang="en-US" sz="2800" dirty="0"/>
              <a:t>	– Dot Plot shows 3 more left</a:t>
            </a:r>
          </a:p>
          <a:p>
            <a:pPr marL="0" indent="0">
              <a:spcBef>
                <a:spcPts val="2000"/>
              </a:spcBef>
              <a:buNone/>
            </a:pPr>
            <a:r>
              <a:rPr lang="en-US" sz="2800" dirty="0"/>
              <a:t>ECB 	– On Hold</a:t>
            </a:r>
          </a:p>
          <a:p>
            <a:pPr marL="0" indent="0">
              <a:spcBef>
                <a:spcPts val="2000"/>
              </a:spcBef>
              <a:buNone/>
            </a:pPr>
            <a:r>
              <a:rPr lang="en-US" sz="2800" dirty="0"/>
              <a:t>BoE 	– On Hold</a:t>
            </a:r>
          </a:p>
          <a:p>
            <a:pPr marL="0" indent="0">
              <a:spcBef>
                <a:spcPts val="2000"/>
              </a:spcBef>
              <a:buNone/>
            </a:pPr>
            <a:r>
              <a:rPr lang="en-US" sz="2800" dirty="0" err="1"/>
              <a:t>BoJ</a:t>
            </a:r>
            <a:r>
              <a:rPr lang="en-US" sz="2800" dirty="0"/>
              <a:t>	– On </a:t>
            </a:r>
            <a:r>
              <a:rPr lang="en-US" sz="2800" dirty="0" smtClean="0"/>
              <a:t>Hold</a:t>
            </a:r>
            <a:endParaRPr lang="en-US" sz="2800" dirty="0"/>
          </a:p>
        </p:txBody>
      </p:sp>
    </p:spTree>
    <p:extLst>
      <p:ext uri="{BB962C8B-B14F-4D97-AF65-F5344CB8AC3E}">
        <p14:creationId xmlns:p14="http://schemas.microsoft.com/office/powerpoint/2010/main" val="577706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Important Questions for the Road Ahead</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17</a:t>
            </a:fld>
            <a:endParaRPr lang="en-US" dirty="0"/>
          </a:p>
        </p:txBody>
      </p:sp>
      <p:sp>
        <p:nvSpPr>
          <p:cNvPr id="5" name="Text Placeholder 4"/>
          <p:cNvSpPr>
            <a:spLocks noGrp="1"/>
          </p:cNvSpPr>
          <p:nvPr>
            <p:ph type="body" sz="quarter" idx="14"/>
          </p:nvPr>
        </p:nvSpPr>
        <p:spPr/>
        <p:txBody>
          <a:bodyPr/>
          <a:lstStyle/>
          <a:p>
            <a:endParaRPr lang="en-US"/>
          </a:p>
        </p:txBody>
      </p:sp>
      <p:sp>
        <p:nvSpPr>
          <p:cNvPr id="8" name="TextBox 7">
            <a:extLst>
              <a:ext uri="{FF2B5EF4-FFF2-40B4-BE49-F238E27FC236}">
                <a16:creationId xmlns:a16="http://schemas.microsoft.com/office/drawing/2014/main" xmlns="" id="{5707A6AA-4490-48A2-9F99-B6655B0BD7D8}"/>
              </a:ext>
            </a:extLst>
          </p:cNvPr>
          <p:cNvSpPr txBox="1"/>
          <p:nvPr/>
        </p:nvSpPr>
        <p:spPr>
          <a:xfrm>
            <a:off x="821507" y="5959924"/>
            <a:ext cx="2618024" cy="246221"/>
          </a:xfrm>
          <a:prstGeom prst="rect">
            <a:avLst/>
          </a:prstGeom>
          <a:noFill/>
        </p:spPr>
        <p:txBody>
          <a:bodyPr wrap="none" rtlCol="0">
            <a:spAutoFit/>
          </a:bodyPr>
          <a:lstStyle/>
          <a:p>
            <a:r>
              <a:rPr lang="en-US" sz="1000" dirty="0">
                <a:solidFill>
                  <a:schemeClr val="tx1">
                    <a:lumMod val="75000"/>
                    <a:lumOff val="25000"/>
                  </a:schemeClr>
                </a:solidFill>
              </a:rPr>
              <a:t>Source: Cornerstone Macro – October 1, 2018.</a:t>
            </a:r>
          </a:p>
        </p:txBody>
      </p:sp>
      <p:sp>
        <p:nvSpPr>
          <p:cNvPr id="9" name="TextBox 8">
            <a:extLst>
              <a:ext uri="{FF2B5EF4-FFF2-40B4-BE49-F238E27FC236}">
                <a16:creationId xmlns:a16="http://schemas.microsoft.com/office/drawing/2014/main" xmlns="" id="{6B2664C9-6872-4CED-A543-93C7AE002061}"/>
              </a:ext>
            </a:extLst>
          </p:cNvPr>
          <p:cNvSpPr txBox="1"/>
          <p:nvPr/>
        </p:nvSpPr>
        <p:spPr>
          <a:xfrm>
            <a:off x="914403" y="1244731"/>
            <a:ext cx="10231967" cy="369332"/>
          </a:xfrm>
          <a:prstGeom prst="rect">
            <a:avLst/>
          </a:prstGeom>
          <a:noFill/>
        </p:spPr>
        <p:txBody>
          <a:bodyPr wrap="square" rtlCol="0">
            <a:spAutoFit/>
          </a:bodyPr>
          <a:lstStyle/>
          <a:p>
            <a:pPr algn="ctr"/>
            <a:r>
              <a:rPr lang="en-US" dirty="0"/>
              <a:t>Policy: Are Low Rates Muting the Efficacy of Monetary Tightening?</a:t>
            </a:r>
          </a:p>
        </p:txBody>
      </p:sp>
      <p:sp>
        <p:nvSpPr>
          <p:cNvPr id="10" name="TextBox 9">
            <a:extLst>
              <a:ext uri="{FF2B5EF4-FFF2-40B4-BE49-F238E27FC236}">
                <a16:creationId xmlns:a16="http://schemas.microsoft.com/office/drawing/2014/main" xmlns="" id="{8726986E-B22C-4AED-8344-12B972260BB0}"/>
              </a:ext>
            </a:extLst>
          </p:cNvPr>
          <p:cNvSpPr txBox="1"/>
          <p:nvPr/>
        </p:nvSpPr>
        <p:spPr>
          <a:xfrm>
            <a:off x="914403" y="1629382"/>
            <a:ext cx="10231967" cy="307777"/>
          </a:xfrm>
          <a:prstGeom prst="rect">
            <a:avLst/>
          </a:prstGeom>
          <a:noFill/>
        </p:spPr>
        <p:txBody>
          <a:bodyPr wrap="square" rtlCol="0">
            <a:spAutoFit/>
          </a:bodyPr>
          <a:lstStyle/>
          <a:p>
            <a:pPr algn="ctr"/>
            <a:r>
              <a:rPr lang="en-US" sz="1400" dirty="0">
                <a:solidFill>
                  <a:schemeClr val="tx2"/>
                </a:solidFill>
              </a:rPr>
              <a:t>Tightening in the Pipeline Catching up to US Leading Indicators</a:t>
            </a:r>
          </a:p>
        </p:txBody>
      </p:sp>
      <p:pic>
        <p:nvPicPr>
          <p:cNvPr id="11" name="Picture 10">
            <a:extLst>
              <a:ext uri="{FF2B5EF4-FFF2-40B4-BE49-F238E27FC236}">
                <a16:creationId xmlns:a16="http://schemas.microsoft.com/office/drawing/2014/main" xmlns="" id="{A0D661B0-0FE3-473B-8627-A5AA3EF1480E}"/>
              </a:ext>
            </a:extLst>
          </p:cNvPr>
          <p:cNvPicPr>
            <a:picLocks noChangeAspect="1"/>
          </p:cNvPicPr>
          <p:nvPr/>
        </p:nvPicPr>
        <p:blipFill>
          <a:blip r:embed="rId3"/>
          <a:stretch>
            <a:fillRect/>
          </a:stretch>
        </p:blipFill>
        <p:spPr>
          <a:xfrm>
            <a:off x="914403" y="2200802"/>
            <a:ext cx="3196369" cy="3456419"/>
          </a:xfrm>
          <a:prstGeom prst="rect">
            <a:avLst/>
          </a:prstGeom>
        </p:spPr>
      </p:pic>
      <p:pic>
        <p:nvPicPr>
          <p:cNvPr id="12" name="Picture 11">
            <a:extLst>
              <a:ext uri="{FF2B5EF4-FFF2-40B4-BE49-F238E27FC236}">
                <a16:creationId xmlns:a16="http://schemas.microsoft.com/office/drawing/2014/main" xmlns="" id="{B58F5F51-6843-479B-9D1B-EE3D4EA30BBC}"/>
              </a:ext>
            </a:extLst>
          </p:cNvPr>
          <p:cNvPicPr>
            <a:picLocks noChangeAspect="1"/>
          </p:cNvPicPr>
          <p:nvPr/>
        </p:nvPicPr>
        <p:blipFill>
          <a:blip r:embed="rId4"/>
          <a:stretch>
            <a:fillRect/>
          </a:stretch>
        </p:blipFill>
        <p:spPr>
          <a:xfrm>
            <a:off x="4435531" y="2200801"/>
            <a:ext cx="3189710" cy="3456419"/>
          </a:xfrm>
          <a:prstGeom prst="rect">
            <a:avLst/>
          </a:prstGeom>
        </p:spPr>
      </p:pic>
      <p:pic>
        <p:nvPicPr>
          <p:cNvPr id="13" name="Picture 12">
            <a:extLst>
              <a:ext uri="{FF2B5EF4-FFF2-40B4-BE49-F238E27FC236}">
                <a16:creationId xmlns:a16="http://schemas.microsoft.com/office/drawing/2014/main" xmlns="" id="{EB6D5379-1E96-4219-8464-F87999F8ABA2}"/>
              </a:ext>
            </a:extLst>
          </p:cNvPr>
          <p:cNvPicPr>
            <a:picLocks noChangeAspect="1"/>
          </p:cNvPicPr>
          <p:nvPr/>
        </p:nvPicPr>
        <p:blipFill>
          <a:blip r:embed="rId5"/>
          <a:stretch>
            <a:fillRect/>
          </a:stretch>
        </p:blipFill>
        <p:spPr>
          <a:xfrm>
            <a:off x="7896632" y="2200800"/>
            <a:ext cx="3249738" cy="3456419"/>
          </a:xfrm>
          <a:prstGeom prst="rect">
            <a:avLst/>
          </a:prstGeom>
        </p:spPr>
      </p:pic>
    </p:spTree>
    <p:extLst>
      <p:ext uri="{BB962C8B-B14F-4D97-AF65-F5344CB8AC3E}">
        <p14:creationId xmlns:p14="http://schemas.microsoft.com/office/powerpoint/2010/main" val="1900798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Corporate Profits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18</a:t>
            </a:fld>
            <a:endParaRPr lang="en-US" dirty="0"/>
          </a:p>
        </p:txBody>
      </p:sp>
      <p:sp>
        <p:nvSpPr>
          <p:cNvPr id="5" name="Text Placeholder 4"/>
          <p:cNvSpPr>
            <a:spLocks noGrp="1"/>
          </p:cNvSpPr>
          <p:nvPr>
            <p:ph type="body" sz="quarter" idx="14"/>
          </p:nvPr>
        </p:nvSpPr>
        <p:spPr/>
        <p:txBody>
          <a:bodyPr/>
          <a:lstStyle/>
          <a:p>
            <a:endParaRPr lang="en-US"/>
          </a:p>
        </p:txBody>
      </p:sp>
      <p:graphicFrame>
        <p:nvGraphicFramePr>
          <p:cNvPr id="14" name="Table 13">
            <a:extLst>
              <a:ext uri="{FF2B5EF4-FFF2-40B4-BE49-F238E27FC236}">
                <a16:creationId xmlns:a16="http://schemas.microsoft.com/office/drawing/2014/main" xmlns="" id="{E1303128-B4A1-4F12-8C88-46C8E629D4AC}"/>
              </a:ext>
            </a:extLst>
          </p:cNvPr>
          <p:cNvGraphicFramePr>
            <a:graphicFrameLocks noGrp="1"/>
          </p:cNvGraphicFramePr>
          <p:nvPr>
            <p:extLst>
              <p:ext uri="{D42A27DB-BD31-4B8C-83A1-F6EECF244321}">
                <p14:modId xmlns:p14="http://schemas.microsoft.com/office/powerpoint/2010/main" val="1001072250"/>
              </p:ext>
            </p:extLst>
          </p:nvPr>
        </p:nvGraphicFramePr>
        <p:xfrm>
          <a:off x="2097468" y="1474232"/>
          <a:ext cx="7719588" cy="1854200"/>
        </p:xfrm>
        <a:graphic>
          <a:graphicData uri="http://schemas.openxmlformats.org/drawingml/2006/table">
            <a:tbl>
              <a:tblPr firstRow="1" bandRow="1">
                <a:tableStyleId>{F5AB1C69-6EDB-4FF4-983F-18BD219EF322}</a:tableStyleId>
              </a:tblPr>
              <a:tblGrid>
                <a:gridCol w="1286598">
                  <a:extLst>
                    <a:ext uri="{9D8B030D-6E8A-4147-A177-3AD203B41FA5}">
                      <a16:colId xmlns:a16="http://schemas.microsoft.com/office/drawing/2014/main" xmlns="" val="1936756633"/>
                    </a:ext>
                  </a:extLst>
                </a:gridCol>
                <a:gridCol w="1286598">
                  <a:extLst>
                    <a:ext uri="{9D8B030D-6E8A-4147-A177-3AD203B41FA5}">
                      <a16:colId xmlns:a16="http://schemas.microsoft.com/office/drawing/2014/main" xmlns="" val="1928682575"/>
                    </a:ext>
                  </a:extLst>
                </a:gridCol>
                <a:gridCol w="1286598">
                  <a:extLst>
                    <a:ext uri="{9D8B030D-6E8A-4147-A177-3AD203B41FA5}">
                      <a16:colId xmlns:a16="http://schemas.microsoft.com/office/drawing/2014/main" xmlns="" val="1122663859"/>
                    </a:ext>
                  </a:extLst>
                </a:gridCol>
                <a:gridCol w="1286598">
                  <a:extLst>
                    <a:ext uri="{9D8B030D-6E8A-4147-A177-3AD203B41FA5}">
                      <a16:colId xmlns:a16="http://schemas.microsoft.com/office/drawing/2014/main" xmlns="" val="3963061134"/>
                    </a:ext>
                  </a:extLst>
                </a:gridCol>
                <a:gridCol w="1286598">
                  <a:extLst>
                    <a:ext uri="{9D8B030D-6E8A-4147-A177-3AD203B41FA5}">
                      <a16:colId xmlns:a16="http://schemas.microsoft.com/office/drawing/2014/main" xmlns="" val="2368918542"/>
                    </a:ext>
                  </a:extLst>
                </a:gridCol>
                <a:gridCol w="1286598">
                  <a:extLst>
                    <a:ext uri="{9D8B030D-6E8A-4147-A177-3AD203B41FA5}">
                      <a16:colId xmlns:a16="http://schemas.microsoft.com/office/drawing/2014/main" xmlns="" val="3906243163"/>
                    </a:ext>
                  </a:extLst>
                </a:gridCol>
              </a:tblGrid>
              <a:tr h="370840">
                <a:tc>
                  <a:txBody>
                    <a:bodyPr/>
                    <a:lstStyle/>
                    <a:p>
                      <a:pPr algn="l"/>
                      <a:endParaRPr lang="en-US" sz="1400" dirty="0"/>
                    </a:p>
                  </a:txBody>
                  <a:tcPr/>
                </a:tc>
                <a:tc>
                  <a:txBody>
                    <a:bodyPr/>
                    <a:lstStyle/>
                    <a:p>
                      <a:pPr algn="ctr"/>
                      <a:r>
                        <a:rPr lang="en-US" sz="1400" dirty="0"/>
                        <a:t>1Q</a:t>
                      </a:r>
                    </a:p>
                  </a:txBody>
                  <a:tcPr/>
                </a:tc>
                <a:tc>
                  <a:txBody>
                    <a:bodyPr/>
                    <a:lstStyle/>
                    <a:p>
                      <a:pPr algn="ctr"/>
                      <a:r>
                        <a:rPr lang="en-US" sz="1400" dirty="0"/>
                        <a:t>2Q</a:t>
                      </a:r>
                    </a:p>
                  </a:txBody>
                  <a:tcPr/>
                </a:tc>
                <a:tc>
                  <a:txBody>
                    <a:bodyPr/>
                    <a:lstStyle/>
                    <a:p>
                      <a:pPr algn="ctr"/>
                      <a:r>
                        <a:rPr lang="en-US" sz="1400" dirty="0"/>
                        <a:t>3Q</a:t>
                      </a:r>
                    </a:p>
                  </a:txBody>
                  <a:tcPr/>
                </a:tc>
                <a:tc>
                  <a:txBody>
                    <a:bodyPr/>
                    <a:lstStyle/>
                    <a:p>
                      <a:pPr algn="ctr"/>
                      <a:r>
                        <a:rPr lang="en-US" sz="1400" dirty="0"/>
                        <a:t>4Q</a:t>
                      </a:r>
                    </a:p>
                  </a:txBody>
                  <a:tcPr/>
                </a:tc>
                <a:tc>
                  <a:txBody>
                    <a:bodyPr/>
                    <a:lstStyle/>
                    <a:p>
                      <a:pPr algn="ctr"/>
                      <a:r>
                        <a:rPr lang="en-US" sz="1400" dirty="0"/>
                        <a:t>Full Year</a:t>
                      </a:r>
                    </a:p>
                  </a:txBody>
                  <a:tcPr/>
                </a:tc>
                <a:extLst>
                  <a:ext uri="{0D108BD9-81ED-4DB2-BD59-A6C34878D82A}">
                    <a16:rowId xmlns:a16="http://schemas.microsoft.com/office/drawing/2014/main" xmlns="" val="4138399776"/>
                  </a:ext>
                </a:extLst>
              </a:tr>
              <a:tr h="370840">
                <a:tc>
                  <a:txBody>
                    <a:bodyPr/>
                    <a:lstStyle/>
                    <a:p>
                      <a:pPr algn="l"/>
                      <a:r>
                        <a:rPr lang="en-US" sz="1400" dirty="0"/>
                        <a:t>2016</a:t>
                      </a:r>
                    </a:p>
                  </a:txBody>
                  <a:tcPr/>
                </a:tc>
                <a:tc>
                  <a:txBody>
                    <a:bodyPr/>
                    <a:lstStyle/>
                    <a:p>
                      <a:pPr algn="ctr"/>
                      <a:r>
                        <a:rPr lang="en-US" sz="1400" dirty="0"/>
                        <a:t>-6.7%</a:t>
                      </a:r>
                    </a:p>
                  </a:txBody>
                  <a:tcPr/>
                </a:tc>
                <a:tc>
                  <a:txBody>
                    <a:bodyPr/>
                    <a:lstStyle/>
                    <a:p>
                      <a:pPr algn="ctr"/>
                      <a:r>
                        <a:rPr lang="en-US" sz="1400" dirty="0"/>
                        <a:t>-3.5%</a:t>
                      </a:r>
                    </a:p>
                  </a:txBody>
                  <a:tcPr/>
                </a:tc>
                <a:tc>
                  <a:txBody>
                    <a:bodyPr/>
                    <a:lstStyle/>
                    <a:p>
                      <a:pPr algn="ctr"/>
                      <a:r>
                        <a:rPr lang="en-US" sz="1400" dirty="0"/>
                        <a:t>3.1%</a:t>
                      </a:r>
                    </a:p>
                  </a:txBody>
                  <a:tcPr/>
                </a:tc>
                <a:tc>
                  <a:txBody>
                    <a:bodyPr/>
                    <a:lstStyle/>
                    <a:p>
                      <a:pPr algn="ctr"/>
                      <a:r>
                        <a:rPr lang="en-US" sz="1400" dirty="0"/>
                        <a:t>5.4%</a:t>
                      </a:r>
                    </a:p>
                  </a:txBody>
                  <a:tcPr/>
                </a:tc>
                <a:tc>
                  <a:txBody>
                    <a:bodyPr/>
                    <a:lstStyle/>
                    <a:p>
                      <a:pPr algn="ctr"/>
                      <a:r>
                        <a:rPr lang="en-US" sz="1400" dirty="0"/>
                        <a:t>0.5%</a:t>
                      </a:r>
                    </a:p>
                  </a:txBody>
                  <a:tcPr/>
                </a:tc>
                <a:extLst>
                  <a:ext uri="{0D108BD9-81ED-4DB2-BD59-A6C34878D82A}">
                    <a16:rowId xmlns:a16="http://schemas.microsoft.com/office/drawing/2014/main" xmlns="" val="648421431"/>
                  </a:ext>
                </a:extLst>
              </a:tr>
              <a:tr h="370840">
                <a:tc>
                  <a:txBody>
                    <a:bodyPr/>
                    <a:lstStyle/>
                    <a:p>
                      <a:pPr algn="l"/>
                      <a:r>
                        <a:rPr lang="en-US" sz="1400" dirty="0"/>
                        <a:t>2017</a:t>
                      </a:r>
                    </a:p>
                  </a:txBody>
                  <a:tcPr/>
                </a:tc>
                <a:tc>
                  <a:txBody>
                    <a:bodyPr/>
                    <a:lstStyle/>
                    <a:p>
                      <a:pPr algn="ctr"/>
                      <a:r>
                        <a:rPr lang="en-US" sz="1400" dirty="0"/>
                        <a:t>13.9</a:t>
                      </a:r>
                    </a:p>
                  </a:txBody>
                  <a:tcPr/>
                </a:tc>
                <a:tc>
                  <a:txBody>
                    <a:bodyPr/>
                    <a:lstStyle/>
                    <a:p>
                      <a:pPr algn="ctr"/>
                      <a:r>
                        <a:rPr lang="en-US" sz="1400" dirty="0"/>
                        <a:t>16.3</a:t>
                      </a:r>
                    </a:p>
                  </a:txBody>
                  <a:tcPr/>
                </a:tc>
                <a:tc>
                  <a:txBody>
                    <a:bodyPr/>
                    <a:lstStyle/>
                    <a:p>
                      <a:pPr algn="ctr"/>
                      <a:r>
                        <a:rPr lang="en-US" sz="1400" dirty="0"/>
                        <a:t>6.4</a:t>
                      </a:r>
                    </a:p>
                  </a:txBody>
                  <a:tcPr/>
                </a:tc>
                <a:tc>
                  <a:txBody>
                    <a:bodyPr/>
                    <a:lstStyle/>
                    <a:p>
                      <a:pPr algn="ctr"/>
                      <a:r>
                        <a:rPr lang="en-US" sz="1400" dirty="0"/>
                        <a:t>15.0</a:t>
                      </a:r>
                    </a:p>
                  </a:txBody>
                  <a:tcPr/>
                </a:tc>
                <a:tc>
                  <a:txBody>
                    <a:bodyPr/>
                    <a:lstStyle/>
                    <a:p>
                      <a:pPr algn="ctr"/>
                      <a:r>
                        <a:rPr lang="en-US" sz="1400" dirty="0"/>
                        <a:t>11.0</a:t>
                      </a:r>
                    </a:p>
                  </a:txBody>
                  <a:tcPr/>
                </a:tc>
                <a:extLst>
                  <a:ext uri="{0D108BD9-81ED-4DB2-BD59-A6C34878D82A}">
                    <a16:rowId xmlns:a16="http://schemas.microsoft.com/office/drawing/2014/main" xmlns="" val="4057128452"/>
                  </a:ext>
                </a:extLst>
              </a:tr>
              <a:tr h="370840">
                <a:tc>
                  <a:txBody>
                    <a:bodyPr/>
                    <a:lstStyle/>
                    <a:p>
                      <a:pPr algn="l"/>
                      <a:r>
                        <a:rPr lang="en-US" sz="1400" dirty="0"/>
                        <a:t>2018</a:t>
                      </a:r>
                    </a:p>
                  </a:txBody>
                  <a:tcPr/>
                </a:tc>
                <a:tc>
                  <a:txBody>
                    <a:bodyPr/>
                    <a:lstStyle/>
                    <a:p>
                      <a:pPr algn="ctr"/>
                      <a:r>
                        <a:rPr lang="en-US" sz="1400" dirty="0"/>
                        <a:t>24.8</a:t>
                      </a:r>
                    </a:p>
                  </a:txBody>
                  <a:tcPr/>
                </a:tc>
                <a:tc>
                  <a:txBody>
                    <a:bodyPr/>
                    <a:lstStyle/>
                    <a:p>
                      <a:pPr algn="ctr"/>
                      <a:r>
                        <a:rPr lang="en-US" sz="1400" dirty="0"/>
                        <a:t>25.0</a:t>
                      </a:r>
                    </a:p>
                  </a:txBody>
                  <a:tcPr/>
                </a:tc>
                <a:tc>
                  <a:txBody>
                    <a:bodyPr/>
                    <a:lstStyle/>
                    <a:p>
                      <a:pPr algn="ctr"/>
                      <a:r>
                        <a:rPr lang="en-US" sz="1400" dirty="0"/>
                        <a:t>26.0</a:t>
                      </a:r>
                    </a:p>
                  </a:txBody>
                  <a:tcPr/>
                </a:tc>
                <a:tc>
                  <a:txBody>
                    <a:bodyPr/>
                    <a:lstStyle/>
                    <a:p>
                      <a:pPr algn="ctr"/>
                      <a:r>
                        <a:rPr lang="en-US" sz="1400" dirty="0"/>
                        <a:t>12.4e</a:t>
                      </a:r>
                    </a:p>
                  </a:txBody>
                  <a:tcPr/>
                </a:tc>
                <a:tc>
                  <a:txBody>
                    <a:bodyPr/>
                    <a:lstStyle/>
                    <a:p>
                      <a:pPr algn="ctr"/>
                      <a:r>
                        <a:rPr lang="en-US" sz="1400" dirty="0"/>
                        <a:t>20.3e</a:t>
                      </a:r>
                    </a:p>
                  </a:txBody>
                  <a:tcPr/>
                </a:tc>
                <a:extLst>
                  <a:ext uri="{0D108BD9-81ED-4DB2-BD59-A6C34878D82A}">
                    <a16:rowId xmlns:a16="http://schemas.microsoft.com/office/drawing/2014/main" xmlns="" val="3387645782"/>
                  </a:ext>
                </a:extLst>
              </a:tr>
              <a:tr h="370840">
                <a:tc>
                  <a:txBody>
                    <a:bodyPr/>
                    <a:lstStyle/>
                    <a:p>
                      <a:pPr algn="l"/>
                      <a:r>
                        <a:rPr lang="en-US" sz="1400" dirty="0"/>
                        <a:t>2019e</a:t>
                      </a:r>
                    </a:p>
                  </a:txBody>
                  <a:tcPr/>
                </a:tc>
                <a:tc>
                  <a:txBody>
                    <a:bodyPr/>
                    <a:lstStyle/>
                    <a:p>
                      <a:pPr algn="ctr"/>
                      <a:r>
                        <a:rPr lang="en-US" sz="1400" dirty="0"/>
                        <a:t>3.5</a:t>
                      </a:r>
                    </a:p>
                  </a:txBody>
                  <a:tcPr/>
                </a:tc>
                <a:tc>
                  <a:txBody>
                    <a:bodyPr/>
                    <a:lstStyle/>
                    <a:p>
                      <a:pPr algn="ctr"/>
                      <a:r>
                        <a:rPr lang="en-US" sz="1400" dirty="0"/>
                        <a:t>4.1</a:t>
                      </a:r>
                    </a:p>
                  </a:txBody>
                  <a:tcPr/>
                </a:tc>
                <a:tc>
                  <a:txBody>
                    <a:bodyPr/>
                    <a:lstStyle/>
                    <a:p>
                      <a:pPr algn="ctr"/>
                      <a:r>
                        <a:rPr lang="en-US" sz="1400" dirty="0"/>
                        <a:t>4.6</a:t>
                      </a:r>
                    </a:p>
                  </a:txBody>
                  <a:tcPr/>
                </a:tc>
                <a:tc>
                  <a:txBody>
                    <a:bodyPr/>
                    <a:lstStyle/>
                    <a:p>
                      <a:pPr algn="ctr"/>
                      <a:r>
                        <a:rPr lang="en-US" sz="1400" dirty="0"/>
                        <a:t>11.8</a:t>
                      </a:r>
                    </a:p>
                  </a:txBody>
                  <a:tcPr/>
                </a:tc>
                <a:tc>
                  <a:txBody>
                    <a:bodyPr/>
                    <a:lstStyle/>
                    <a:p>
                      <a:pPr algn="ctr"/>
                      <a:r>
                        <a:rPr lang="en-US" sz="1400" dirty="0"/>
                        <a:t>7.9</a:t>
                      </a:r>
                    </a:p>
                  </a:txBody>
                  <a:tcPr/>
                </a:tc>
                <a:extLst>
                  <a:ext uri="{0D108BD9-81ED-4DB2-BD59-A6C34878D82A}">
                    <a16:rowId xmlns:a16="http://schemas.microsoft.com/office/drawing/2014/main" xmlns="" val="3327940086"/>
                  </a:ext>
                </a:extLst>
              </a:tr>
            </a:tbl>
          </a:graphicData>
        </a:graphic>
      </p:graphicFrame>
      <p:sp>
        <p:nvSpPr>
          <p:cNvPr id="15" name="TextBox 14">
            <a:extLst>
              <a:ext uri="{FF2B5EF4-FFF2-40B4-BE49-F238E27FC236}">
                <a16:creationId xmlns:a16="http://schemas.microsoft.com/office/drawing/2014/main" xmlns="" id="{798098BE-BAB7-4B6A-88EB-5A51A84B9CC2}"/>
              </a:ext>
            </a:extLst>
          </p:cNvPr>
          <p:cNvSpPr txBox="1"/>
          <p:nvPr/>
        </p:nvSpPr>
        <p:spPr>
          <a:xfrm>
            <a:off x="2020349" y="1104900"/>
            <a:ext cx="4067460" cy="369332"/>
          </a:xfrm>
          <a:prstGeom prst="rect">
            <a:avLst/>
          </a:prstGeom>
          <a:noFill/>
        </p:spPr>
        <p:txBody>
          <a:bodyPr wrap="none" rtlCol="0">
            <a:spAutoFit/>
          </a:bodyPr>
          <a:lstStyle/>
          <a:p>
            <a:pPr algn="ctr"/>
            <a:r>
              <a:rPr lang="en-US" dirty="0"/>
              <a:t>S&amp;P 500  EPS Y	ear/Year Growth Quarterly</a:t>
            </a:r>
          </a:p>
        </p:txBody>
      </p:sp>
      <p:graphicFrame>
        <p:nvGraphicFramePr>
          <p:cNvPr id="16" name="Table 15">
            <a:extLst>
              <a:ext uri="{FF2B5EF4-FFF2-40B4-BE49-F238E27FC236}">
                <a16:creationId xmlns:a16="http://schemas.microsoft.com/office/drawing/2014/main" xmlns="" id="{479BCC93-A64A-4A89-8DD4-0088EB6E0634}"/>
              </a:ext>
            </a:extLst>
          </p:cNvPr>
          <p:cNvGraphicFramePr>
            <a:graphicFrameLocks noGrp="1"/>
          </p:cNvGraphicFramePr>
          <p:nvPr>
            <p:extLst>
              <p:ext uri="{D42A27DB-BD31-4B8C-83A1-F6EECF244321}">
                <p14:modId xmlns:p14="http://schemas.microsoft.com/office/powerpoint/2010/main" val="1634415152"/>
              </p:ext>
            </p:extLst>
          </p:nvPr>
        </p:nvGraphicFramePr>
        <p:xfrm>
          <a:off x="2097468" y="3765222"/>
          <a:ext cx="7719588" cy="2225040"/>
        </p:xfrm>
        <a:graphic>
          <a:graphicData uri="http://schemas.openxmlformats.org/drawingml/2006/table">
            <a:tbl>
              <a:tblPr firstRow="1" bandRow="1">
                <a:tableStyleId>{7DF18680-E054-41AD-8BC1-D1AEF772440D}</a:tableStyleId>
              </a:tblPr>
              <a:tblGrid>
                <a:gridCol w="1286598">
                  <a:extLst>
                    <a:ext uri="{9D8B030D-6E8A-4147-A177-3AD203B41FA5}">
                      <a16:colId xmlns:a16="http://schemas.microsoft.com/office/drawing/2014/main" xmlns="" val="1936756633"/>
                    </a:ext>
                  </a:extLst>
                </a:gridCol>
                <a:gridCol w="1286598">
                  <a:extLst>
                    <a:ext uri="{9D8B030D-6E8A-4147-A177-3AD203B41FA5}">
                      <a16:colId xmlns:a16="http://schemas.microsoft.com/office/drawing/2014/main" xmlns="" val="1928682575"/>
                    </a:ext>
                  </a:extLst>
                </a:gridCol>
                <a:gridCol w="1286598">
                  <a:extLst>
                    <a:ext uri="{9D8B030D-6E8A-4147-A177-3AD203B41FA5}">
                      <a16:colId xmlns:a16="http://schemas.microsoft.com/office/drawing/2014/main" xmlns="" val="1122663859"/>
                    </a:ext>
                  </a:extLst>
                </a:gridCol>
                <a:gridCol w="1286598">
                  <a:extLst>
                    <a:ext uri="{9D8B030D-6E8A-4147-A177-3AD203B41FA5}">
                      <a16:colId xmlns:a16="http://schemas.microsoft.com/office/drawing/2014/main" xmlns="" val="3963061134"/>
                    </a:ext>
                  </a:extLst>
                </a:gridCol>
                <a:gridCol w="1286598">
                  <a:extLst>
                    <a:ext uri="{9D8B030D-6E8A-4147-A177-3AD203B41FA5}">
                      <a16:colId xmlns:a16="http://schemas.microsoft.com/office/drawing/2014/main" xmlns="" val="2368918542"/>
                    </a:ext>
                  </a:extLst>
                </a:gridCol>
                <a:gridCol w="1286598">
                  <a:extLst>
                    <a:ext uri="{9D8B030D-6E8A-4147-A177-3AD203B41FA5}">
                      <a16:colId xmlns:a16="http://schemas.microsoft.com/office/drawing/2014/main" xmlns="" val="3906243163"/>
                    </a:ext>
                  </a:extLst>
                </a:gridCol>
              </a:tblGrid>
              <a:tr h="370840">
                <a:tc>
                  <a:txBody>
                    <a:bodyPr/>
                    <a:lstStyle/>
                    <a:p>
                      <a:pPr algn="l"/>
                      <a:endParaRPr lang="en-US" sz="1400" dirty="0"/>
                    </a:p>
                  </a:txBody>
                  <a:tcPr/>
                </a:tc>
                <a:tc>
                  <a:txBody>
                    <a:bodyPr/>
                    <a:lstStyle/>
                    <a:p>
                      <a:pPr algn="ctr"/>
                      <a:r>
                        <a:rPr lang="en-US" sz="1400" dirty="0"/>
                        <a:t>1Q</a:t>
                      </a:r>
                    </a:p>
                  </a:txBody>
                  <a:tcPr/>
                </a:tc>
                <a:tc>
                  <a:txBody>
                    <a:bodyPr/>
                    <a:lstStyle/>
                    <a:p>
                      <a:pPr algn="ctr"/>
                      <a:r>
                        <a:rPr lang="en-US" sz="1400" dirty="0"/>
                        <a:t>2Q</a:t>
                      </a:r>
                    </a:p>
                  </a:txBody>
                  <a:tcPr/>
                </a:tc>
                <a:tc>
                  <a:txBody>
                    <a:bodyPr/>
                    <a:lstStyle/>
                    <a:p>
                      <a:pPr algn="ctr"/>
                      <a:r>
                        <a:rPr lang="en-US" sz="1400" dirty="0"/>
                        <a:t>3Q</a:t>
                      </a:r>
                    </a:p>
                  </a:txBody>
                  <a:tcPr/>
                </a:tc>
                <a:tc>
                  <a:txBody>
                    <a:bodyPr/>
                    <a:lstStyle/>
                    <a:p>
                      <a:pPr algn="ctr"/>
                      <a:r>
                        <a:rPr lang="en-US" sz="1400" dirty="0"/>
                        <a:t>4Q</a:t>
                      </a:r>
                    </a:p>
                  </a:txBody>
                  <a:tcPr/>
                </a:tc>
                <a:tc>
                  <a:txBody>
                    <a:bodyPr/>
                    <a:lstStyle/>
                    <a:p>
                      <a:pPr algn="ctr"/>
                      <a:r>
                        <a:rPr lang="en-US" sz="1400" dirty="0"/>
                        <a:t>Full Year</a:t>
                      </a:r>
                    </a:p>
                  </a:txBody>
                  <a:tcPr/>
                </a:tc>
                <a:extLst>
                  <a:ext uri="{0D108BD9-81ED-4DB2-BD59-A6C34878D82A}">
                    <a16:rowId xmlns:a16="http://schemas.microsoft.com/office/drawing/2014/main" xmlns="" val="4138399776"/>
                  </a:ext>
                </a:extLst>
              </a:tr>
              <a:tr h="370840">
                <a:tc>
                  <a:txBody>
                    <a:bodyPr/>
                    <a:lstStyle/>
                    <a:p>
                      <a:pPr algn="l"/>
                      <a:r>
                        <a:rPr lang="en-US" sz="1400" dirty="0"/>
                        <a:t>2016</a:t>
                      </a:r>
                    </a:p>
                  </a:txBody>
                  <a:tcPr/>
                </a:tc>
                <a:tc>
                  <a:txBody>
                    <a:bodyPr/>
                    <a:lstStyle/>
                    <a:p>
                      <a:pPr algn="ctr"/>
                      <a:r>
                        <a:rPr lang="en-US" sz="1400" dirty="0"/>
                        <a:t>0.8%</a:t>
                      </a:r>
                    </a:p>
                  </a:txBody>
                  <a:tcPr/>
                </a:tc>
                <a:tc>
                  <a:txBody>
                    <a:bodyPr/>
                    <a:lstStyle/>
                    <a:p>
                      <a:pPr algn="ctr"/>
                      <a:r>
                        <a:rPr lang="en-US" sz="1400" dirty="0"/>
                        <a:t>1.4%</a:t>
                      </a:r>
                    </a:p>
                  </a:txBody>
                  <a:tcPr/>
                </a:tc>
                <a:tc>
                  <a:txBody>
                    <a:bodyPr/>
                    <a:lstStyle/>
                    <a:p>
                      <a:pPr algn="ctr"/>
                      <a:r>
                        <a:rPr lang="en-US" sz="1400" dirty="0"/>
                        <a:t>3.5%</a:t>
                      </a:r>
                    </a:p>
                  </a:txBody>
                  <a:tcPr/>
                </a:tc>
                <a:tc>
                  <a:txBody>
                    <a:bodyPr/>
                    <a:lstStyle/>
                    <a:p>
                      <a:pPr algn="ctr"/>
                      <a:r>
                        <a:rPr lang="en-US" sz="1400" dirty="0"/>
                        <a:t>2.1%</a:t>
                      </a:r>
                    </a:p>
                  </a:txBody>
                  <a:tcPr/>
                </a:tc>
                <a:tc>
                  <a:txBody>
                    <a:bodyPr/>
                    <a:lstStyle/>
                    <a:p>
                      <a:pPr algn="ctr"/>
                      <a:r>
                        <a:rPr lang="en-US" sz="1400" dirty="0"/>
                        <a:t>1.5%</a:t>
                      </a:r>
                    </a:p>
                  </a:txBody>
                  <a:tcPr/>
                </a:tc>
                <a:extLst>
                  <a:ext uri="{0D108BD9-81ED-4DB2-BD59-A6C34878D82A}">
                    <a16:rowId xmlns:a16="http://schemas.microsoft.com/office/drawing/2014/main" xmlns="" val="648421431"/>
                  </a:ext>
                </a:extLst>
              </a:tr>
              <a:tr h="370840">
                <a:tc>
                  <a:txBody>
                    <a:bodyPr/>
                    <a:lstStyle/>
                    <a:p>
                      <a:pPr algn="l"/>
                      <a:r>
                        <a:rPr lang="en-US" sz="1400" dirty="0"/>
                        <a:t>2017</a:t>
                      </a:r>
                    </a:p>
                  </a:txBody>
                  <a:tcPr/>
                </a:tc>
                <a:tc>
                  <a:txBody>
                    <a:bodyPr/>
                    <a:lstStyle/>
                    <a:p>
                      <a:pPr algn="ctr"/>
                      <a:r>
                        <a:rPr lang="en-US" sz="1400" dirty="0"/>
                        <a:t>1.2</a:t>
                      </a:r>
                    </a:p>
                  </a:txBody>
                  <a:tcPr/>
                </a:tc>
                <a:tc>
                  <a:txBody>
                    <a:bodyPr/>
                    <a:lstStyle/>
                    <a:p>
                      <a:pPr algn="ctr"/>
                      <a:r>
                        <a:rPr lang="en-US" sz="1400" dirty="0"/>
                        <a:t>3.1</a:t>
                      </a:r>
                    </a:p>
                  </a:txBody>
                  <a:tcPr/>
                </a:tc>
                <a:tc>
                  <a:txBody>
                    <a:bodyPr/>
                    <a:lstStyle/>
                    <a:p>
                      <a:pPr algn="ctr"/>
                      <a:r>
                        <a:rPr lang="en-US" sz="1400" dirty="0"/>
                        <a:t>3.3</a:t>
                      </a:r>
                    </a:p>
                  </a:txBody>
                  <a:tcPr/>
                </a:tc>
                <a:tc>
                  <a:txBody>
                    <a:bodyPr/>
                    <a:lstStyle/>
                    <a:p>
                      <a:pPr algn="ctr"/>
                      <a:r>
                        <a:rPr lang="en-US" sz="1400" dirty="0"/>
                        <a:t>2.9</a:t>
                      </a:r>
                    </a:p>
                  </a:txBody>
                  <a:tcPr/>
                </a:tc>
                <a:tc>
                  <a:txBody>
                    <a:bodyPr/>
                    <a:lstStyle/>
                    <a:p>
                      <a:pPr algn="ctr"/>
                      <a:r>
                        <a:rPr lang="en-US" sz="1400" dirty="0"/>
                        <a:t>2.3</a:t>
                      </a:r>
                    </a:p>
                  </a:txBody>
                  <a:tcPr/>
                </a:tc>
                <a:extLst>
                  <a:ext uri="{0D108BD9-81ED-4DB2-BD59-A6C34878D82A}">
                    <a16:rowId xmlns:a16="http://schemas.microsoft.com/office/drawing/2014/main" xmlns="" val="4057128452"/>
                  </a:ext>
                </a:extLst>
              </a:tr>
              <a:tr h="370840">
                <a:tc>
                  <a:txBody>
                    <a:bodyPr/>
                    <a:lstStyle/>
                    <a:p>
                      <a:pPr algn="l"/>
                      <a:r>
                        <a:rPr lang="en-US" sz="1400" dirty="0"/>
                        <a:t>2018</a:t>
                      </a:r>
                    </a:p>
                  </a:txBody>
                  <a:tcPr/>
                </a:tc>
                <a:tc>
                  <a:txBody>
                    <a:bodyPr/>
                    <a:lstStyle/>
                    <a:p>
                      <a:pPr algn="ctr"/>
                      <a:r>
                        <a:rPr lang="en-US" sz="1400" dirty="0"/>
                        <a:t>2.0</a:t>
                      </a:r>
                    </a:p>
                  </a:txBody>
                  <a:tcPr/>
                </a:tc>
                <a:tc>
                  <a:txBody>
                    <a:bodyPr/>
                    <a:lstStyle/>
                    <a:p>
                      <a:pPr algn="ctr"/>
                      <a:r>
                        <a:rPr lang="en-US" sz="1400" dirty="0"/>
                        <a:t>4.2</a:t>
                      </a:r>
                    </a:p>
                  </a:txBody>
                  <a:tcPr/>
                </a:tc>
                <a:tc>
                  <a:txBody>
                    <a:bodyPr/>
                    <a:lstStyle/>
                    <a:p>
                      <a:pPr algn="ctr"/>
                      <a:r>
                        <a:rPr lang="en-US" sz="1400" dirty="0"/>
                        <a:t>3.4</a:t>
                      </a:r>
                    </a:p>
                  </a:txBody>
                  <a:tcPr/>
                </a:tc>
                <a:tc>
                  <a:txBody>
                    <a:bodyPr/>
                    <a:lstStyle/>
                    <a:p>
                      <a:pPr algn="ctr"/>
                      <a:r>
                        <a:rPr lang="en-US" sz="1400" dirty="0"/>
                        <a:t>2.7e</a:t>
                      </a:r>
                    </a:p>
                  </a:txBody>
                  <a:tcPr/>
                </a:tc>
                <a:tc>
                  <a:txBody>
                    <a:bodyPr/>
                    <a:lstStyle/>
                    <a:p>
                      <a:pPr algn="ctr"/>
                      <a:endParaRPr lang="en-US" sz="1400" dirty="0"/>
                    </a:p>
                  </a:txBody>
                  <a:tcPr/>
                </a:tc>
                <a:extLst>
                  <a:ext uri="{0D108BD9-81ED-4DB2-BD59-A6C34878D82A}">
                    <a16:rowId xmlns:a16="http://schemas.microsoft.com/office/drawing/2014/main" xmlns="" val="3387645782"/>
                  </a:ext>
                </a:extLst>
              </a:tr>
              <a:tr h="370840">
                <a:tc>
                  <a:txBody>
                    <a:bodyPr/>
                    <a:lstStyle/>
                    <a:p>
                      <a:pPr algn="l"/>
                      <a:r>
                        <a:rPr lang="en-US" sz="1400" dirty="0"/>
                        <a:t>2019</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2.3e</a:t>
                      </a:r>
                    </a:p>
                  </a:txBody>
                  <a:tcPr/>
                </a:tc>
                <a:extLst>
                  <a:ext uri="{0D108BD9-81ED-4DB2-BD59-A6C34878D82A}">
                    <a16:rowId xmlns:a16="http://schemas.microsoft.com/office/drawing/2014/main" xmlns="" val="3855622014"/>
                  </a:ext>
                </a:extLst>
              </a:tr>
              <a:tr h="370840">
                <a:tc>
                  <a:txBody>
                    <a:bodyPr/>
                    <a:lstStyle/>
                    <a:p>
                      <a:pPr algn="l"/>
                      <a:r>
                        <a:rPr lang="en-US" sz="1400" dirty="0"/>
                        <a:t>2020</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1.8e</a:t>
                      </a:r>
                    </a:p>
                  </a:txBody>
                  <a:tcPr/>
                </a:tc>
                <a:extLst>
                  <a:ext uri="{0D108BD9-81ED-4DB2-BD59-A6C34878D82A}">
                    <a16:rowId xmlns:a16="http://schemas.microsoft.com/office/drawing/2014/main" xmlns="" val="3555285565"/>
                  </a:ext>
                </a:extLst>
              </a:tr>
            </a:tbl>
          </a:graphicData>
        </a:graphic>
      </p:graphicFrame>
      <p:sp>
        <p:nvSpPr>
          <p:cNvPr id="17" name="TextBox 16">
            <a:extLst>
              <a:ext uri="{FF2B5EF4-FFF2-40B4-BE49-F238E27FC236}">
                <a16:creationId xmlns:a16="http://schemas.microsoft.com/office/drawing/2014/main" xmlns="" id="{F38520BB-3A04-4751-ACC7-3DCB253A0EAE}"/>
              </a:ext>
            </a:extLst>
          </p:cNvPr>
          <p:cNvSpPr txBox="1"/>
          <p:nvPr/>
        </p:nvSpPr>
        <p:spPr>
          <a:xfrm>
            <a:off x="2020349" y="3409049"/>
            <a:ext cx="2848537" cy="369332"/>
          </a:xfrm>
          <a:prstGeom prst="rect">
            <a:avLst/>
          </a:prstGeom>
          <a:noFill/>
        </p:spPr>
        <p:txBody>
          <a:bodyPr wrap="none" rtlCol="0">
            <a:spAutoFit/>
          </a:bodyPr>
          <a:lstStyle/>
          <a:p>
            <a:pPr algn="ctr"/>
            <a:r>
              <a:rPr lang="en-US" dirty="0"/>
              <a:t>GDP Quarterly Growth SAAR</a:t>
            </a:r>
          </a:p>
        </p:txBody>
      </p:sp>
      <p:sp>
        <p:nvSpPr>
          <p:cNvPr id="18" name="TextBox 17">
            <a:extLst>
              <a:ext uri="{FF2B5EF4-FFF2-40B4-BE49-F238E27FC236}">
                <a16:creationId xmlns:a16="http://schemas.microsoft.com/office/drawing/2014/main" xmlns="" id="{2EB3EDB6-9C27-4BE1-880C-E8789D4EC391}"/>
              </a:ext>
            </a:extLst>
          </p:cNvPr>
          <p:cNvSpPr txBox="1"/>
          <p:nvPr/>
        </p:nvSpPr>
        <p:spPr>
          <a:xfrm>
            <a:off x="2005073" y="6031642"/>
            <a:ext cx="1313180" cy="246221"/>
          </a:xfrm>
          <a:prstGeom prst="rect">
            <a:avLst/>
          </a:prstGeom>
          <a:noFill/>
        </p:spPr>
        <p:txBody>
          <a:bodyPr wrap="none" rtlCol="0">
            <a:spAutoFit/>
          </a:bodyPr>
          <a:lstStyle/>
          <a:p>
            <a:pPr algn="ctr"/>
            <a:r>
              <a:rPr lang="en-US" sz="1000" dirty="0">
                <a:solidFill>
                  <a:schemeClr val="tx1">
                    <a:lumMod val="75000"/>
                    <a:lumOff val="25000"/>
                  </a:schemeClr>
                </a:solidFill>
              </a:rPr>
              <a:t>Source: FactSet 2018.</a:t>
            </a:r>
          </a:p>
        </p:txBody>
      </p:sp>
    </p:spTree>
    <p:extLst>
      <p:ext uri="{BB962C8B-B14F-4D97-AF65-F5344CB8AC3E}">
        <p14:creationId xmlns:p14="http://schemas.microsoft.com/office/powerpoint/2010/main" val="1589295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Debt is Very High</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19</a:t>
            </a:fld>
            <a:endParaRPr lang="en-US" dirty="0"/>
          </a:p>
        </p:txBody>
      </p:sp>
      <p:sp>
        <p:nvSpPr>
          <p:cNvPr id="5" name="Text Placeholder 4"/>
          <p:cNvSpPr>
            <a:spLocks noGrp="1"/>
          </p:cNvSpPr>
          <p:nvPr>
            <p:ph type="body" sz="quarter" idx="14"/>
          </p:nvPr>
        </p:nvSpPr>
        <p:spPr/>
        <p:txBody>
          <a:bodyPr/>
          <a:lstStyle/>
          <a:p>
            <a:endParaRPr lang="en-US"/>
          </a:p>
        </p:txBody>
      </p:sp>
      <p:pic>
        <p:nvPicPr>
          <p:cNvPr id="11" name="Picture 10">
            <a:extLst>
              <a:ext uri="{FF2B5EF4-FFF2-40B4-BE49-F238E27FC236}">
                <a16:creationId xmlns:a16="http://schemas.microsoft.com/office/drawing/2014/main" xmlns="" id="{E16F05F3-6FF2-4CCB-848B-62498E4186A7}"/>
              </a:ext>
            </a:extLst>
          </p:cNvPr>
          <p:cNvPicPr>
            <a:picLocks noChangeAspect="1"/>
          </p:cNvPicPr>
          <p:nvPr/>
        </p:nvPicPr>
        <p:blipFill>
          <a:blip r:embed="rId3"/>
          <a:stretch>
            <a:fillRect/>
          </a:stretch>
        </p:blipFill>
        <p:spPr>
          <a:xfrm>
            <a:off x="1923682" y="1256953"/>
            <a:ext cx="8147305" cy="5005698"/>
          </a:xfrm>
          <a:prstGeom prst="rect">
            <a:avLst/>
          </a:prstGeom>
        </p:spPr>
      </p:pic>
    </p:spTree>
    <p:extLst>
      <p:ext uri="{BB962C8B-B14F-4D97-AF65-F5344CB8AC3E}">
        <p14:creationId xmlns:p14="http://schemas.microsoft.com/office/powerpoint/2010/main" val="789127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Next?</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a:t>
            </a:fld>
            <a:endParaRPr lang="en-US" dirty="0"/>
          </a:p>
        </p:txBody>
      </p:sp>
      <p:sp>
        <p:nvSpPr>
          <p:cNvPr id="5" name="Text Placeholder 4"/>
          <p:cNvSpPr>
            <a:spLocks noGrp="1"/>
          </p:cNvSpPr>
          <p:nvPr>
            <p:ph type="body" sz="quarter" idx="14"/>
          </p:nvPr>
        </p:nvSpPr>
        <p:spPr/>
        <p:txBody>
          <a:bodyPr/>
          <a:lstStyle/>
          <a:p>
            <a:endParaRPr lang="en-US"/>
          </a:p>
        </p:txBody>
      </p:sp>
      <p:sp>
        <p:nvSpPr>
          <p:cNvPr id="2" name="Content Placeholder 1"/>
          <p:cNvSpPr>
            <a:spLocks noGrp="1"/>
          </p:cNvSpPr>
          <p:nvPr>
            <p:ph sz="quarter" idx="18"/>
          </p:nvPr>
        </p:nvSpPr>
        <p:spPr/>
        <p:txBody>
          <a:bodyPr>
            <a:normAutofit/>
          </a:bodyPr>
          <a:lstStyle/>
          <a:p>
            <a:pPr>
              <a:lnSpc>
                <a:spcPct val="60000"/>
              </a:lnSpc>
            </a:pPr>
            <a:r>
              <a:rPr lang="en-US" dirty="0"/>
              <a:t>Where are we in the </a:t>
            </a:r>
            <a:r>
              <a:rPr lang="en-US" dirty="0" smtClean="0"/>
              <a:t>cycle?</a:t>
            </a:r>
            <a:endParaRPr lang="en-US" dirty="0"/>
          </a:p>
          <a:p>
            <a:pPr lvl="1">
              <a:lnSpc>
                <a:spcPct val="60000"/>
              </a:lnSpc>
            </a:pPr>
            <a:r>
              <a:rPr lang="en-US" dirty="0" smtClean="0"/>
              <a:t>Secular</a:t>
            </a:r>
            <a:r>
              <a:rPr lang="en-US" dirty="0"/>
              <a:t>, cyclical, corrections, </a:t>
            </a:r>
            <a:r>
              <a:rPr lang="en-US" dirty="0" smtClean="0"/>
              <a:t>turns</a:t>
            </a:r>
          </a:p>
          <a:p>
            <a:pPr lvl="1">
              <a:lnSpc>
                <a:spcPct val="60000"/>
              </a:lnSpc>
            </a:pPr>
            <a:r>
              <a:rPr lang="en-US" dirty="0" smtClean="0"/>
              <a:t>Recent </a:t>
            </a:r>
            <a:r>
              <a:rPr lang="en-US" dirty="0"/>
              <a:t>world capital market </a:t>
            </a:r>
            <a:r>
              <a:rPr lang="en-US" dirty="0" smtClean="0"/>
              <a:t>performance</a:t>
            </a:r>
          </a:p>
          <a:p>
            <a:pPr lvl="1">
              <a:lnSpc>
                <a:spcPct val="60000"/>
              </a:lnSpc>
            </a:pPr>
            <a:r>
              <a:rPr lang="en-US" dirty="0" smtClean="0"/>
              <a:t>Valuations</a:t>
            </a:r>
            <a:endParaRPr lang="en-US" dirty="0"/>
          </a:p>
          <a:p>
            <a:pPr>
              <a:lnSpc>
                <a:spcPct val="60000"/>
              </a:lnSpc>
            </a:pPr>
            <a:r>
              <a:rPr lang="en-US" dirty="0"/>
              <a:t>What is affecting the capital markets – global macro </a:t>
            </a:r>
            <a:r>
              <a:rPr lang="en-US" dirty="0" smtClean="0"/>
              <a:t>issues</a:t>
            </a:r>
          </a:p>
          <a:p>
            <a:pPr lvl="1">
              <a:lnSpc>
                <a:spcPct val="60000"/>
              </a:lnSpc>
            </a:pPr>
            <a:r>
              <a:rPr lang="en-US" dirty="0" smtClean="0"/>
              <a:t>Central </a:t>
            </a:r>
            <a:r>
              <a:rPr lang="en-US" dirty="0"/>
              <a:t>bank </a:t>
            </a:r>
            <a:r>
              <a:rPr lang="en-US" dirty="0" smtClean="0"/>
              <a:t>policy</a:t>
            </a:r>
          </a:p>
          <a:p>
            <a:pPr lvl="1">
              <a:lnSpc>
                <a:spcPct val="60000"/>
              </a:lnSpc>
            </a:pPr>
            <a:r>
              <a:rPr lang="en-US" dirty="0" smtClean="0"/>
              <a:t>Corporate </a:t>
            </a:r>
            <a:r>
              <a:rPr lang="en-US" dirty="0"/>
              <a:t>profits &amp; economic </a:t>
            </a:r>
            <a:r>
              <a:rPr lang="en-US" dirty="0" smtClean="0"/>
              <a:t>growth</a:t>
            </a:r>
          </a:p>
          <a:p>
            <a:pPr lvl="1">
              <a:lnSpc>
                <a:spcPct val="60000"/>
              </a:lnSpc>
            </a:pPr>
            <a:r>
              <a:rPr lang="en-US" dirty="0" smtClean="0"/>
              <a:t>Trade negotiations</a:t>
            </a:r>
          </a:p>
          <a:p>
            <a:pPr lvl="1">
              <a:lnSpc>
                <a:spcPct val="60000"/>
              </a:lnSpc>
            </a:pPr>
            <a:r>
              <a:rPr lang="en-US" dirty="0" smtClean="0"/>
              <a:t>Debt</a:t>
            </a:r>
            <a:r>
              <a:rPr lang="en-US" dirty="0"/>
              <a:t>, investment &amp; </a:t>
            </a:r>
            <a:r>
              <a:rPr lang="en-US" dirty="0" smtClean="0"/>
              <a:t>productivity</a:t>
            </a:r>
          </a:p>
          <a:p>
            <a:pPr lvl="1">
              <a:lnSpc>
                <a:spcPct val="60000"/>
              </a:lnSpc>
            </a:pPr>
            <a:r>
              <a:rPr lang="en-US" dirty="0" err="1" smtClean="0"/>
              <a:t>Technicals</a:t>
            </a:r>
            <a:endParaRPr lang="en-US" dirty="0"/>
          </a:p>
          <a:p>
            <a:pPr lvl="1">
              <a:lnSpc>
                <a:spcPct val="60000"/>
              </a:lnSpc>
            </a:pPr>
            <a:r>
              <a:rPr lang="en-US" dirty="0" smtClean="0"/>
              <a:t>Volatility</a:t>
            </a:r>
            <a:endParaRPr lang="en-US" dirty="0"/>
          </a:p>
          <a:p>
            <a:pPr>
              <a:lnSpc>
                <a:spcPct val="60000"/>
              </a:lnSpc>
            </a:pPr>
            <a:r>
              <a:rPr lang="en-US" dirty="0"/>
              <a:t>Where are we </a:t>
            </a:r>
            <a:r>
              <a:rPr lang="en-US" dirty="0" smtClean="0"/>
              <a:t>focused?</a:t>
            </a:r>
          </a:p>
          <a:p>
            <a:pPr lvl="1">
              <a:lnSpc>
                <a:spcPct val="60000"/>
              </a:lnSpc>
            </a:pPr>
            <a:r>
              <a:rPr lang="en-US" dirty="0" smtClean="0"/>
              <a:t>The </a:t>
            </a:r>
            <a:r>
              <a:rPr lang="en-US" dirty="0"/>
              <a:t>Fed and interest </a:t>
            </a:r>
            <a:r>
              <a:rPr lang="en-US" dirty="0" smtClean="0"/>
              <a:t>rates</a:t>
            </a:r>
          </a:p>
          <a:p>
            <a:pPr lvl="1">
              <a:lnSpc>
                <a:spcPct val="60000"/>
              </a:lnSpc>
            </a:pPr>
            <a:r>
              <a:rPr lang="en-US" dirty="0" smtClean="0"/>
              <a:t>Earnings reports</a:t>
            </a:r>
          </a:p>
          <a:p>
            <a:pPr lvl="1">
              <a:lnSpc>
                <a:spcPct val="60000"/>
              </a:lnSpc>
            </a:pPr>
            <a:r>
              <a:rPr lang="en-US" dirty="0" smtClean="0"/>
              <a:t>China</a:t>
            </a:r>
            <a:endParaRPr lang="en-US" dirty="0"/>
          </a:p>
          <a:p>
            <a:pPr lvl="1">
              <a:lnSpc>
                <a:spcPct val="60000"/>
              </a:lnSpc>
            </a:pPr>
            <a:r>
              <a:rPr lang="en-US" dirty="0" smtClean="0"/>
              <a:t>PMI’s</a:t>
            </a:r>
            <a:endParaRPr lang="en-US" dirty="0"/>
          </a:p>
          <a:p>
            <a:pPr lvl="1">
              <a:lnSpc>
                <a:spcPct val="60000"/>
              </a:lnSpc>
            </a:pPr>
            <a:r>
              <a:rPr lang="en-US" dirty="0" err="1" smtClean="0"/>
              <a:t>Technicals</a:t>
            </a:r>
            <a:endParaRPr lang="en-US" dirty="0"/>
          </a:p>
          <a:p>
            <a:pPr lvl="1">
              <a:lnSpc>
                <a:spcPct val="60000"/>
              </a:lnSpc>
            </a:pPr>
            <a:r>
              <a:rPr lang="en-US" dirty="0" smtClean="0"/>
              <a:t>Volatility</a:t>
            </a:r>
            <a:endParaRPr lang="en-US" dirty="0"/>
          </a:p>
          <a:p>
            <a:pPr>
              <a:lnSpc>
                <a:spcPct val="60000"/>
              </a:lnSpc>
            </a:pPr>
            <a:r>
              <a:rPr lang="en-US" dirty="0"/>
              <a:t>How Our Portfolios are Positioned Today</a:t>
            </a:r>
          </a:p>
          <a:p>
            <a:endParaRPr lang="en-US" dirty="0">
              <a:effectLst/>
            </a:endParaRPr>
          </a:p>
        </p:txBody>
      </p:sp>
    </p:spTree>
    <p:extLst>
      <p:ext uri="{BB962C8B-B14F-4D97-AF65-F5344CB8AC3E}">
        <p14:creationId xmlns:p14="http://schemas.microsoft.com/office/powerpoint/2010/main" val="1857671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Components Have Changed</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20</a:t>
            </a:fld>
            <a:endParaRPr lang="en-US" dirty="0"/>
          </a:p>
        </p:txBody>
      </p:sp>
      <p:sp>
        <p:nvSpPr>
          <p:cNvPr id="5" name="Text Placeholder 4"/>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xmlns="" id="{DEB93E7E-89EF-4CE9-B124-E748606EB701}"/>
              </a:ext>
            </a:extLst>
          </p:cNvPr>
          <p:cNvPicPr>
            <a:picLocks noChangeAspect="1"/>
          </p:cNvPicPr>
          <p:nvPr/>
        </p:nvPicPr>
        <p:blipFill>
          <a:blip r:embed="rId3"/>
          <a:stretch>
            <a:fillRect/>
          </a:stretch>
        </p:blipFill>
        <p:spPr>
          <a:xfrm>
            <a:off x="1871155" y="1231364"/>
            <a:ext cx="8274393" cy="5095201"/>
          </a:xfrm>
          <a:prstGeom prst="rect">
            <a:avLst/>
          </a:prstGeom>
        </p:spPr>
      </p:pic>
    </p:spTree>
    <p:extLst>
      <p:ext uri="{BB962C8B-B14F-4D97-AF65-F5344CB8AC3E}">
        <p14:creationId xmlns:p14="http://schemas.microsoft.com/office/powerpoint/2010/main" val="1440415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Deficits are Still Growing</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21</a:t>
            </a:fld>
            <a:endParaRPr lang="en-US" dirty="0"/>
          </a:p>
        </p:txBody>
      </p:sp>
      <p:sp>
        <p:nvSpPr>
          <p:cNvPr id="5" name="Text Placeholder 4"/>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xmlns="" id="{E62DA63A-2621-4C8D-AF79-C176299A8A1A}"/>
              </a:ext>
            </a:extLst>
          </p:cNvPr>
          <p:cNvPicPr>
            <a:picLocks noChangeAspect="1"/>
          </p:cNvPicPr>
          <p:nvPr/>
        </p:nvPicPr>
        <p:blipFill>
          <a:blip r:embed="rId3"/>
          <a:stretch>
            <a:fillRect/>
          </a:stretch>
        </p:blipFill>
        <p:spPr>
          <a:xfrm>
            <a:off x="1834290" y="1300800"/>
            <a:ext cx="8409122" cy="5044761"/>
          </a:xfrm>
          <a:prstGeom prst="rect">
            <a:avLst/>
          </a:prstGeom>
        </p:spPr>
      </p:pic>
    </p:spTree>
    <p:extLst>
      <p:ext uri="{BB962C8B-B14F-4D97-AF65-F5344CB8AC3E}">
        <p14:creationId xmlns:p14="http://schemas.microsoft.com/office/powerpoint/2010/main" val="1406331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Interest Payments are Rising</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22</a:t>
            </a:fld>
            <a:endParaRPr lang="en-US" dirty="0"/>
          </a:p>
        </p:txBody>
      </p:sp>
      <p:sp>
        <p:nvSpPr>
          <p:cNvPr id="5" name="Text Placeholder 4"/>
          <p:cNvSpPr>
            <a:spLocks noGrp="1"/>
          </p:cNvSpPr>
          <p:nvPr>
            <p:ph type="body" sz="quarter" idx="14"/>
          </p:nvPr>
        </p:nvSpPr>
        <p:spPr/>
        <p:txBody>
          <a:bodyPr/>
          <a:lstStyle/>
          <a:p>
            <a:endParaRPr lang="en-US"/>
          </a:p>
        </p:txBody>
      </p:sp>
      <p:pic>
        <p:nvPicPr>
          <p:cNvPr id="7" name="Picture 6">
            <a:extLst>
              <a:ext uri="{FF2B5EF4-FFF2-40B4-BE49-F238E27FC236}">
                <a16:creationId xmlns="" xmlns:a16="http://schemas.microsoft.com/office/drawing/2014/main" id="{B5E34BBF-2F57-4F2B-83D7-46CE95319942}"/>
              </a:ext>
            </a:extLst>
          </p:cNvPr>
          <p:cNvPicPr>
            <a:picLocks noChangeAspect="1"/>
          </p:cNvPicPr>
          <p:nvPr/>
        </p:nvPicPr>
        <p:blipFill>
          <a:blip r:embed="rId3"/>
          <a:stretch>
            <a:fillRect/>
          </a:stretch>
        </p:blipFill>
        <p:spPr>
          <a:xfrm>
            <a:off x="1930141" y="1288672"/>
            <a:ext cx="8200489" cy="4930937"/>
          </a:xfrm>
          <a:prstGeom prst="rect">
            <a:avLst/>
          </a:prstGeom>
        </p:spPr>
      </p:pic>
    </p:spTree>
    <p:extLst>
      <p:ext uri="{BB962C8B-B14F-4D97-AF65-F5344CB8AC3E}">
        <p14:creationId xmlns:p14="http://schemas.microsoft.com/office/powerpoint/2010/main" val="148578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GDP Growth</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23</a:t>
            </a:fld>
            <a:endParaRPr lang="en-US" dirty="0"/>
          </a:p>
        </p:txBody>
      </p:sp>
      <p:sp>
        <p:nvSpPr>
          <p:cNvPr id="5" name="Text Placeholder 4"/>
          <p:cNvSpPr>
            <a:spLocks noGrp="1"/>
          </p:cNvSpPr>
          <p:nvPr>
            <p:ph type="body" sz="quarter" idx="14"/>
          </p:nvPr>
        </p:nvSpPr>
        <p:spPr>
          <a:xfrm>
            <a:off x="914403" y="6268651"/>
            <a:ext cx="10231967" cy="138499"/>
          </a:xfrm>
        </p:spPr>
        <p:txBody>
          <a:bodyPr/>
          <a:lstStyle/>
          <a:p>
            <a:r>
              <a:rPr lang="en-US" dirty="0"/>
              <a:t>See Compliance Note at presentation end</a:t>
            </a:r>
            <a:r>
              <a:rPr lang="en-US" dirty="0" smtClean="0"/>
              <a:t>.</a:t>
            </a:r>
            <a:endParaRPr lang="en-US" dirty="0"/>
          </a:p>
        </p:txBody>
      </p:sp>
      <p:pic>
        <p:nvPicPr>
          <p:cNvPr id="8" name="Picture 7">
            <a:extLst>
              <a:ext uri="{FF2B5EF4-FFF2-40B4-BE49-F238E27FC236}">
                <a16:creationId xmlns="" xmlns:a16="http://schemas.microsoft.com/office/drawing/2014/main" id="{E97203CE-2E59-40A9-BE5B-E7922EDB6658}"/>
              </a:ext>
            </a:extLst>
          </p:cNvPr>
          <p:cNvPicPr>
            <a:picLocks noChangeAspect="1"/>
          </p:cNvPicPr>
          <p:nvPr/>
        </p:nvPicPr>
        <p:blipFill>
          <a:blip r:embed="rId3"/>
          <a:stretch>
            <a:fillRect/>
          </a:stretch>
        </p:blipFill>
        <p:spPr>
          <a:xfrm>
            <a:off x="2097468" y="1129738"/>
            <a:ext cx="8065008" cy="4120525"/>
          </a:xfrm>
          <a:prstGeom prst="rect">
            <a:avLst/>
          </a:prstGeom>
        </p:spPr>
      </p:pic>
      <p:sp>
        <p:nvSpPr>
          <p:cNvPr id="10" name="TextBox 9">
            <a:extLst>
              <a:ext uri="{FF2B5EF4-FFF2-40B4-BE49-F238E27FC236}">
                <a16:creationId xmlns:a16="http://schemas.microsoft.com/office/drawing/2014/main" xmlns="" id="{EE4783C5-6C9B-480D-9C2A-1CE5FABC9151}"/>
              </a:ext>
            </a:extLst>
          </p:cNvPr>
          <p:cNvSpPr txBox="1"/>
          <p:nvPr/>
        </p:nvSpPr>
        <p:spPr>
          <a:xfrm>
            <a:off x="827691" y="5368577"/>
            <a:ext cx="10318680" cy="861774"/>
          </a:xfrm>
          <a:prstGeom prst="rect">
            <a:avLst/>
          </a:prstGeom>
          <a:noFill/>
        </p:spPr>
        <p:txBody>
          <a:bodyPr wrap="square" rtlCol="0">
            <a:spAutoFit/>
          </a:bodyPr>
          <a:lstStyle/>
          <a:p>
            <a:r>
              <a:rPr lang="en-US" sz="1000" dirty="0"/>
              <a:t>Source: J.P. Morgan Asset Management; (Top left) Census Bureau, DOD, DOJ; (Top left and right) BLS; (Right and bottom left) BEA. </a:t>
            </a:r>
          </a:p>
          <a:p>
            <a:r>
              <a:rPr lang="en-US" sz="1000" dirty="0"/>
              <a:t>GDP drivers are calculated as the average annualized growth in the 10 years ending in 4Q of the last year. Future working-age population is calculated as the total estimated number of Americans from the Census Bureau, per the September 2018 report, controlled for military enrollment, growth in institutionalized population and demographic trends. Growth in working-age population does not include illegal immigration; DOD Troop Readiness reports used to estimate percent of population enlisted.</a:t>
            </a:r>
          </a:p>
          <a:p>
            <a:r>
              <a:rPr lang="en-US" sz="1000" i="1" dirty="0"/>
              <a:t>Guide to the Markets – U.S. </a:t>
            </a:r>
            <a:r>
              <a:rPr lang="en-US" sz="1000" dirty="0"/>
              <a:t>Data are as of December 31, 2018.</a:t>
            </a:r>
            <a:endParaRPr lang="en-US" sz="1000" i="1" dirty="0"/>
          </a:p>
        </p:txBody>
      </p:sp>
    </p:spTree>
    <p:extLst>
      <p:ext uri="{BB962C8B-B14F-4D97-AF65-F5344CB8AC3E}">
        <p14:creationId xmlns:p14="http://schemas.microsoft.com/office/powerpoint/2010/main" val="1198359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Labor Market Perspectives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24</a:t>
            </a:fld>
            <a:endParaRPr lang="en-US" dirty="0"/>
          </a:p>
        </p:txBody>
      </p:sp>
      <p:sp>
        <p:nvSpPr>
          <p:cNvPr id="5" name="Text Placeholder 4"/>
          <p:cNvSpPr>
            <a:spLocks noGrp="1"/>
          </p:cNvSpPr>
          <p:nvPr>
            <p:ph type="body" sz="quarter" idx="14"/>
          </p:nvPr>
        </p:nvSpPr>
        <p:spPr>
          <a:xfrm>
            <a:off x="914403" y="6268651"/>
            <a:ext cx="10231967" cy="138499"/>
          </a:xfrm>
        </p:spPr>
        <p:txBody>
          <a:bodyPr/>
          <a:lstStyle/>
          <a:p>
            <a:r>
              <a:rPr lang="en-US" dirty="0"/>
              <a:t>See Compliance Note at presentation end</a:t>
            </a:r>
            <a:r>
              <a:rPr lang="en-US" dirty="0" smtClean="0"/>
              <a:t>.</a:t>
            </a:r>
            <a:endParaRPr lang="en-US" dirty="0"/>
          </a:p>
        </p:txBody>
      </p:sp>
      <p:pic>
        <p:nvPicPr>
          <p:cNvPr id="10" name="Picture 9">
            <a:extLst>
              <a:ext uri="{FF2B5EF4-FFF2-40B4-BE49-F238E27FC236}">
                <a16:creationId xmlns="" xmlns:a16="http://schemas.microsoft.com/office/drawing/2014/main" id="{14169BB9-6774-48CF-8333-057E24AF27C0}"/>
              </a:ext>
            </a:extLst>
          </p:cNvPr>
          <p:cNvPicPr>
            <a:picLocks noChangeAspect="1"/>
          </p:cNvPicPr>
          <p:nvPr/>
        </p:nvPicPr>
        <p:blipFill>
          <a:blip r:embed="rId3"/>
          <a:stretch>
            <a:fillRect/>
          </a:stretch>
        </p:blipFill>
        <p:spPr>
          <a:xfrm>
            <a:off x="2097468" y="1096553"/>
            <a:ext cx="8177226" cy="4023768"/>
          </a:xfrm>
          <a:prstGeom prst="rect">
            <a:avLst/>
          </a:prstGeom>
        </p:spPr>
      </p:pic>
      <p:sp>
        <p:nvSpPr>
          <p:cNvPr id="8" name="TextBox 7">
            <a:extLst>
              <a:ext uri="{FF2B5EF4-FFF2-40B4-BE49-F238E27FC236}">
                <a16:creationId xmlns:a16="http://schemas.microsoft.com/office/drawing/2014/main" xmlns="" id="{4D466F9C-8132-465D-BCC5-EC65C3B7F93F}"/>
              </a:ext>
            </a:extLst>
          </p:cNvPr>
          <p:cNvSpPr txBox="1"/>
          <p:nvPr/>
        </p:nvSpPr>
        <p:spPr>
          <a:xfrm>
            <a:off x="819807" y="5120323"/>
            <a:ext cx="10334446" cy="1169551"/>
          </a:xfrm>
          <a:prstGeom prst="rect">
            <a:avLst/>
          </a:prstGeom>
          <a:noFill/>
        </p:spPr>
        <p:txBody>
          <a:bodyPr wrap="square" rtlCol="0">
            <a:spAutoFit/>
          </a:bodyPr>
          <a:lstStyle/>
          <a:p>
            <a:r>
              <a:rPr lang="en-US" sz="1000" dirty="0"/>
              <a:t>Source: BLS, FactSet, J.P. Morgan Asset Management.  (Bottom right) Info. Fin. &amp; bus. </a:t>
            </a:r>
            <a:r>
              <a:rPr lang="en-US" sz="1000" dirty="0" err="1"/>
              <a:t>Svcs</a:t>
            </a:r>
            <a:r>
              <a:rPr lang="en-US" sz="1000" dirty="0"/>
              <a:t>. = Information, financial activities and professional and business services; Mfg. trade &amp; trans. = Manufacturing, trade, transportation and utilities; Leisure, </a:t>
            </a:r>
            <a:r>
              <a:rPr lang="en-US" sz="1000" dirty="0" err="1"/>
              <a:t>hospt</a:t>
            </a:r>
            <a:r>
              <a:rPr lang="en-US" sz="1000" dirty="0"/>
              <a:t>. &amp; other </a:t>
            </a:r>
            <a:r>
              <a:rPr lang="en-US" sz="1000" dirty="0" err="1"/>
              <a:t>svcs</a:t>
            </a:r>
            <a:r>
              <a:rPr lang="en-US" sz="1000" dirty="0"/>
              <a:t>. = Leisure, hospitality and other services; Educ. &amp; health </a:t>
            </a:r>
            <a:r>
              <a:rPr lang="en-US" sz="1000" dirty="0" err="1"/>
              <a:t>svcs</a:t>
            </a:r>
            <a:r>
              <a:rPr lang="en-US" sz="1000" dirty="0"/>
              <a:t>. = Education &amp; health services; Mining &amp; construct. = Natural resources mining and construction; Gov’t = Government.  *Aging effect on the labor force participation rate is the estimated number of people who are no longer employed or looking for work because they are retired. Cyclical effect is the estimated number of people who lose their jobs and stop looking for work or do not look for work because of the economic conditions.  Other represents the drop in labor force participation from the prior expansion peak that cannot be explained by age or cyclical effects.  Estimates for reason of decline in labor force participation rate are made by J.P. Morgan Asset Management.</a:t>
            </a:r>
          </a:p>
          <a:p>
            <a:r>
              <a:rPr lang="en-US" sz="1000" i="1" dirty="0"/>
              <a:t>Guide to the Markets – U.S. </a:t>
            </a:r>
            <a:r>
              <a:rPr lang="en-US" sz="1000" dirty="0"/>
              <a:t>Data are as of December 31, 2018.</a:t>
            </a:r>
            <a:endParaRPr lang="en-US" sz="1000" i="1" dirty="0"/>
          </a:p>
        </p:txBody>
      </p:sp>
    </p:spTree>
    <p:extLst>
      <p:ext uri="{BB962C8B-B14F-4D97-AF65-F5344CB8AC3E}">
        <p14:creationId xmlns:p14="http://schemas.microsoft.com/office/powerpoint/2010/main" val="1858798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Fiscal Policy is Dwarfing Tariffs in 2018</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25</a:t>
            </a:fld>
            <a:endParaRPr lang="en-US" dirty="0"/>
          </a:p>
        </p:txBody>
      </p:sp>
      <p:sp>
        <p:nvSpPr>
          <p:cNvPr id="5" name="Text Placeholder 4"/>
          <p:cNvSpPr>
            <a:spLocks noGrp="1"/>
          </p:cNvSpPr>
          <p:nvPr>
            <p:ph type="body" sz="quarter" idx="14"/>
          </p:nvPr>
        </p:nvSpPr>
        <p:spPr/>
        <p:txBody>
          <a:bodyPr/>
          <a:lstStyle/>
          <a:p>
            <a:endParaRPr lang="en-US"/>
          </a:p>
        </p:txBody>
      </p:sp>
      <p:pic>
        <p:nvPicPr>
          <p:cNvPr id="8" name="Picture 7">
            <a:extLst>
              <a:ext uri="{FF2B5EF4-FFF2-40B4-BE49-F238E27FC236}">
                <a16:creationId xmlns="" xmlns:a16="http://schemas.microsoft.com/office/drawing/2014/main" id="{393B7EB2-1725-406E-92C6-79C85580C039}"/>
              </a:ext>
            </a:extLst>
          </p:cNvPr>
          <p:cNvPicPr>
            <a:picLocks noChangeAspect="1"/>
          </p:cNvPicPr>
          <p:nvPr/>
        </p:nvPicPr>
        <p:blipFill rotWithShape="1">
          <a:blip r:embed="rId3"/>
          <a:srcRect l="13257" t="53961" r="12648" b="4627"/>
          <a:stretch/>
        </p:blipFill>
        <p:spPr>
          <a:xfrm>
            <a:off x="2761347" y="1294791"/>
            <a:ext cx="6555007" cy="4741156"/>
          </a:xfrm>
          <a:prstGeom prst="rect">
            <a:avLst/>
          </a:prstGeom>
        </p:spPr>
      </p:pic>
      <p:sp>
        <p:nvSpPr>
          <p:cNvPr id="9" name="TextBox 8">
            <a:extLst>
              <a:ext uri="{FF2B5EF4-FFF2-40B4-BE49-F238E27FC236}">
                <a16:creationId xmlns="" xmlns:a16="http://schemas.microsoft.com/office/drawing/2014/main" id="{89F7FB02-A613-4F8D-A813-C4FB33F2BAC2}"/>
              </a:ext>
            </a:extLst>
          </p:cNvPr>
          <p:cNvSpPr txBox="1"/>
          <p:nvPr/>
        </p:nvSpPr>
        <p:spPr>
          <a:xfrm>
            <a:off x="2684332" y="5994898"/>
            <a:ext cx="3416320" cy="246221"/>
          </a:xfrm>
          <a:prstGeom prst="rect">
            <a:avLst/>
          </a:prstGeom>
          <a:noFill/>
        </p:spPr>
        <p:txBody>
          <a:bodyPr wrap="none" rtlCol="0">
            <a:spAutoFit/>
          </a:bodyPr>
          <a:lstStyle/>
          <a:p>
            <a:r>
              <a:rPr lang="en-US" sz="1000" dirty="0">
                <a:solidFill>
                  <a:schemeClr val="tx1">
                    <a:lumMod val="75000"/>
                    <a:lumOff val="25000"/>
                  </a:schemeClr>
                </a:solidFill>
              </a:rPr>
              <a:t>Source: </a:t>
            </a:r>
            <a:r>
              <a:rPr lang="en-US" sz="1000" dirty="0" err="1">
                <a:solidFill>
                  <a:schemeClr val="tx1">
                    <a:lumMod val="75000"/>
                    <a:lumOff val="25000"/>
                  </a:schemeClr>
                </a:solidFill>
              </a:rPr>
              <a:t>Strategas</a:t>
            </a:r>
            <a:r>
              <a:rPr lang="en-US" sz="1000" dirty="0">
                <a:solidFill>
                  <a:schemeClr val="tx1">
                    <a:lumMod val="75000"/>
                    <a:lumOff val="25000"/>
                  </a:schemeClr>
                </a:solidFill>
              </a:rPr>
              <a:t>, Quarterly Review in Charts – October 2018.</a:t>
            </a:r>
          </a:p>
        </p:txBody>
      </p:sp>
    </p:spTree>
    <p:extLst>
      <p:ext uri="{BB962C8B-B14F-4D97-AF65-F5344CB8AC3E}">
        <p14:creationId xmlns:p14="http://schemas.microsoft.com/office/powerpoint/2010/main" val="124843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But 2019 Paints a Different Picture</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26</a:t>
            </a:fld>
            <a:endParaRPr lang="en-US" dirty="0"/>
          </a:p>
        </p:txBody>
      </p:sp>
      <p:sp>
        <p:nvSpPr>
          <p:cNvPr id="5" name="Text Placeholder 4"/>
          <p:cNvSpPr>
            <a:spLocks noGrp="1"/>
          </p:cNvSpPr>
          <p:nvPr>
            <p:ph type="body" sz="quarter" idx="14"/>
          </p:nvPr>
        </p:nvSpPr>
        <p:spPr/>
        <p:txBody>
          <a:bodyPr/>
          <a:lstStyle/>
          <a:p>
            <a:endParaRPr lang="en-US"/>
          </a:p>
        </p:txBody>
      </p:sp>
      <p:pic>
        <p:nvPicPr>
          <p:cNvPr id="10" name="Picture 9">
            <a:extLst>
              <a:ext uri="{FF2B5EF4-FFF2-40B4-BE49-F238E27FC236}">
                <a16:creationId xmlns="" xmlns:a16="http://schemas.microsoft.com/office/drawing/2014/main" id="{3CD04F25-D534-4C13-AA73-E5D5F8B7A10A}"/>
              </a:ext>
            </a:extLst>
          </p:cNvPr>
          <p:cNvPicPr>
            <a:picLocks noChangeAspect="1"/>
          </p:cNvPicPr>
          <p:nvPr/>
        </p:nvPicPr>
        <p:blipFill rotWithShape="1">
          <a:blip r:embed="rId3"/>
          <a:srcRect l="5074" t="53803" r="27264" b="4942"/>
          <a:stretch/>
        </p:blipFill>
        <p:spPr>
          <a:xfrm>
            <a:off x="2894475" y="1138497"/>
            <a:ext cx="6310753" cy="4979512"/>
          </a:xfrm>
          <a:prstGeom prst="rect">
            <a:avLst/>
          </a:prstGeom>
        </p:spPr>
      </p:pic>
      <p:sp>
        <p:nvSpPr>
          <p:cNvPr id="11" name="TextBox 10">
            <a:extLst>
              <a:ext uri="{FF2B5EF4-FFF2-40B4-BE49-F238E27FC236}">
                <a16:creationId xmlns="" xmlns:a16="http://schemas.microsoft.com/office/drawing/2014/main" id="{61D2AE81-B6DD-48F8-AB0E-7AA88D519140}"/>
              </a:ext>
            </a:extLst>
          </p:cNvPr>
          <p:cNvSpPr txBox="1"/>
          <p:nvPr/>
        </p:nvSpPr>
        <p:spPr>
          <a:xfrm>
            <a:off x="2868393" y="6045213"/>
            <a:ext cx="2985113" cy="246221"/>
          </a:xfrm>
          <a:prstGeom prst="rect">
            <a:avLst/>
          </a:prstGeom>
          <a:noFill/>
        </p:spPr>
        <p:txBody>
          <a:bodyPr wrap="none" rtlCol="0">
            <a:spAutoFit/>
          </a:bodyPr>
          <a:lstStyle/>
          <a:p>
            <a:r>
              <a:rPr lang="en-US" sz="1000" dirty="0">
                <a:solidFill>
                  <a:schemeClr val="tx1">
                    <a:lumMod val="75000"/>
                    <a:lumOff val="25000"/>
                  </a:schemeClr>
                </a:solidFill>
              </a:rPr>
              <a:t>Source: </a:t>
            </a:r>
            <a:r>
              <a:rPr lang="en-US" sz="1000" dirty="0" err="1">
                <a:solidFill>
                  <a:schemeClr val="tx1">
                    <a:lumMod val="75000"/>
                    <a:lumOff val="25000"/>
                  </a:schemeClr>
                </a:solidFill>
              </a:rPr>
              <a:t>Strategas</a:t>
            </a:r>
            <a:r>
              <a:rPr lang="en-US" sz="1000" dirty="0">
                <a:solidFill>
                  <a:schemeClr val="tx1">
                    <a:lumMod val="75000"/>
                    <a:lumOff val="25000"/>
                  </a:schemeClr>
                </a:solidFill>
              </a:rPr>
              <a:t>, Policy Outlook – December 4, 2018.</a:t>
            </a:r>
          </a:p>
        </p:txBody>
      </p:sp>
    </p:spTree>
    <p:extLst>
      <p:ext uri="{BB962C8B-B14F-4D97-AF65-F5344CB8AC3E}">
        <p14:creationId xmlns:p14="http://schemas.microsoft.com/office/powerpoint/2010/main" val="437052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Market Corrections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27</a:t>
            </a:fld>
            <a:endParaRPr lang="en-US" dirty="0"/>
          </a:p>
        </p:txBody>
      </p:sp>
      <p:sp>
        <p:nvSpPr>
          <p:cNvPr id="5" name="Text Placeholder 4"/>
          <p:cNvSpPr>
            <a:spLocks noGrp="1"/>
          </p:cNvSpPr>
          <p:nvPr>
            <p:ph type="body" sz="quarter" idx="14"/>
          </p:nvPr>
        </p:nvSpPr>
        <p:spPr/>
        <p:txBody>
          <a:bodyPr/>
          <a:lstStyle/>
          <a:p>
            <a:endParaRPr lang="en-US"/>
          </a:p>
        </p:txBody>
      </p:sp>
      <p:sp>
        <p:nvSpPr>
          <p:cNvPr id="8" name="TextBox 7"/>
          <p:cNvSpPr txBox="1"/>
          <p:nvPr/>
        </p:nvSpPr>
        <p:spPr>
          <a:xfrm>
            <a:off x="2805946" y="6000799"/>
            <a:ext cx="6460505" cy="246221"/>
          </a:xfrm>
          <a:prstGeom prst="rect">
            <a:avLst/>
          </a:prstGeom>
          <a:noFill/>
        </p:spPr>
        <p:txBody>
          <a:bodyPr wrap="square" rtlCol="0">
            <a:spAutoFit/>
          </a:bodyPr>
          <a:lstStyle/>
          <a:p>
            <a:pPr algn="ctr"/>
            <a:r>
              <a:rPr lang="en-US" sz="1000" dirty="0">
                <a:solidFill>
                  <a:schemeClr val="tx1">
                    <a:lumMod val="75000"/>
                    <a:lumOff val="25000"/>
                  </a:schemeClr>
                </a:solidFill>
              </a:rPr>
              <a:t>Source: 2018 </a:t>
            </a:r>
            <a:r>
              <a:rPr lang="en-US" sz="1000" dirty="0" err="1">
                <a:solidFill>
                  <a:schemeClr val="tx1">
                    <a:lumMod val="75000"/>
                    <a:lumOff val="25000"/>
                  </a:schemeClr>
                </a:solidFill>
              </a:rPr>
              <a:t>Strategas</a:t>
            </a:r>
            <a:r>
              <a:rPr lang="en-US" sz="1000" dirty="0">
                <a:solidFill>
                  <a:schemeClr val="tx1">
                    <a:lumMod val="75000"/>
                    <a:lumOff val="25000"/>
                  </a:schemeClr>
                </a:solidFill>
              </a:rPr>
              <a:t> Research Partners.</a:t>
            </a:r>
          </a:p>
        </p:txBody>
      </p:sp>
      <p:graphicFrame>
        <p:nvGraphicFramePr>
          <p:cNvPr id="9" name="Chart 8">
            <a:extLst>
              <a:ext uri="{FF2B5EF4-FFF2-40B4-BE49-F238E27FC236}">
                <a16:creationId xmlns=""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31548422"/>
              </p:ext>
            </p:extLst>
          </p:nvPr>
        </p:nvGraphicFramePr>
        <p:xfrm>
          <a:off x="2733766" y="1429521"/>
          <a:ext cx="6532685" cy="452938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 xmlns:a16="http://schemas.microsoft.com/office/drawing/2014/main" id="{3A614C0B-3BE1-4898-925C-7A50D9A2CDD1}"/>
              </a:ext>
            </a:extLst>
          </p:cNvPr>
          <p:cNvSpPr txBox="1"/>
          <p:nvPr/>
        </p:nvSpPr>
        <p:spPr>
          <a:xfrm>
            <a:off x="9363170" y="3032495"/>
            <a:ext cx="1350266" cy="132343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600" dirty="0"/>
              <a:t>Average Correction in Midterm Election Year ≈19%</a:t>
            </a:r>
          </a:p>
        </p:txBody>
      </p:sp>
    </p:spTree>
    <p:extLst>
      <p:ext uri="{BB962C8B-B14F-4D97-AF65-F5344CB8AC3E}">
        <p14:creationId xmlns:p14="http://schemas.microsoft.com/office/powerpoint/2010/main" val="1500676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Now or Never?</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28</a:t>
            </a:fld>
            <a:endParaRPr lang="en-US" dirty="0"/>
          </a:p>
        </p:txBody>
      </p:sp>
      <p:sp>
        <p:nvSpPr>
          <p:cNvPr id="5" name="Text Placeholder 4"/>
          <p:cNvSpPr>
            <a:spLocks noGrp="1"/>
          </p:cNvSpPr>
          <p:nvPr>
            <p:ph type="body" sz="quarter" idx="14"/>
          </p:nvPr>
        </p:nvSpPr>
        <p:spPr/>
        <p:txBody>
          <a:bodyPr/>
          <a:lstStyle/>
          <a:p>
            <a:endParaRPr lang="en-US"/>
          </a:p>
        </p:txBody>
      </p:sp>
      <p:pic>
        <p:nvPicPr>
          <p:cNvPr id="10" name="Picture 9">
            <a:extLst>
              <a:ext uri="{FF2B5EF4-FFF2-40B4-BE49-F238E27FC236}">
                <a16:creationId xmlns="" xmlns:a16="http://schemas.microsoft.com/office/drawing/2014/main" id="{6B08B269-767F-4872-8535-4740B251A85B}"/>
              </a:ext>
            </a:extLst>
          </p:cNvPr>
          <p:cNvPicPr>
            <a:picLocks noChangeAspect="1"/>
          </p:cNvPicPr>
          <p:nvPr/>
        </p:nvPicPr>
        <p:blipFill>
          <a:blip r:embed="rId3"/>
          <a:stretch>
            <a:fillRect/>
          </a:stretch>
        </p:blipFill>
        <p:spPr>
          <a:xfrm>
            <a:off x="1802443" y="1258958"/>
            <a:ext cx="8455885" cy="5023539"/>
          </a:xfrm>
          <a:prstGeom prst="rect">
            <a:avLst/>
          </a:prstGeom>
        </p:spPr>
      </p:pic>
    </p:spTree>
    <p:extLst>
      <p:ext uri="{BB962C8B-B14F-4D97-AF65-F5344CB8AC3E}">
        <p14:creationId xmlns:p14="http://schemas.microsoft.com/office/powerpoint/2010/main" val="393960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S&amp;P 500 Levels for 2019: 2,375 – 2,700</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29</a:t>
            </a:fld>
            <a:endParaRPr lang="en-US" dirty="0"/>
          </a:p>
        </p:txBody>
      </p:sp>
      <p:sp>
        <p:nvSpPr>
          <p:cNvPr id="5" name="Text Placeholder 4"/>
          <p:cNvSpPr>
            <a:spLocks noGrp="1"/>
          </p:cNvSpPr>
          <p:nvPr>
            <p:ph type="body" sz="quarter" idx="14"/>
          </p:nvPr>
        </p:nvSpPr>
        <p:spPr/>
        <p:txBody>
          <a:bodyPr/>
          <a:lstStyle/>
          <a:p>
            <a:endParaRPr lang="en-US"/>
          </a:p>
        </p:txBody>
      </p:sp>
      <p:sp>
        <p:nvSpPr>
          <p:cNvPr id="7" name="TextBox 6">
            <a:extLst>
              <a:ext uri="{FF2B5EF4-FFF2-40B4-BE49-F238E27FC236}">
                <a16:creationId xmlns="" xmlns:a16="http://schemas.microsoft.com/office/drawing/2014/main" id="{4034150F-73DE-42F7-97CB-748C6086A627}"/>
              </a:ext>
            </a:extLst>
          </p:cNvPr>
          <p:cNvSpPr txBox="1"/>
          <p:nvPr/>
        </p:nvSpPr>
        <p:spPr>
          <a:xfrm>
            <a:off x="825503" y="6031195"/>
            <a:ext cx="10320867" cy="253916"/>
          </a:xfrm>
          <a:prstGeom prst="rect">
            <a:avLst/>
          </a:prstGeom>
          <a:noFill/>
        </p:spPr>
        <p:txBody>
          <a:bodyPr wrap="square" rtlCol="0">
            <a:spAutoFit/>
          </a:bodyPr>
          <a:lstStyle/>
          <a:p>
            <a:r>
              <a:rPr lang="en-US" sz="1050" dirty="0">
                <a:solidFill>
                  <a:schemeClr val="tx1">
                    <a:lumMod val="75000"/>
                    <a:lumOff val="25000"/>
                  </a:schemeClr>
                </a:solidFill>
              </a:rPr>
              <a:t>Source: Oppenheimer &amp; Co. and Bloomberg.  Note: These results cannot and should not be viewed as an indicator of future performance.  January 1, 2019.</a:t>
            </a:r>
            <a:endParaRPr lang="en-US" sz="1050" dirty="0">
              <a:solidFill>
                <a:schemeClr val="tx1">
                  <a:lumMod val="75000"/>
                  <a:lumOff val="25000"/>
                </a:schemeClr>
              </a:solidFill>
            </a:endParaRPr>
          </a:p>
        </p:txBody>
      </p:sp>
      <p:pic>
        <p:nvPicPr>
          <p:cNvPr id="10" name="Picture 9">
            <a:extLst>
              <a:ext uri="{FF2B5EF4-FFF2-40B4-BE49-F238E27FC236}">
                <a16:creationId xmlns:a16="http://schemas.microsoft.com/office/drawing/2014/main" xmlns="" id="{72F7796F-06BB-4703-AB10-D70B569107C5}"/>
              </a:ext>
            </a:extLst>
          </p:cNvPr>
          <p:cNvPicPr>
            <a:picLocks noChangeAspect="1"/>
          </p:cNvPicPr>
          <p:nvPr/>
        </p:nvPicPr>
        <p:blipFill rotWithShape="1">
          <a:blip r:embed="rId3"/>
          <a:srcRect t="7350"/>
          <a:stretch/>
        </p:blipFill>
        <p:spPr>
          <a:xfrm>
            <a:off x="1888721" y="1288674"/>
            <a:ext cx="8194430" cy="4660276"/>
          </a:xfrm>
          <a:prstGeom prst="rect">
            <a:avLst/>
          </a:prstGeom>
        </p:spPr>
      </p:pic>
    </p:spTree>
    <p:extLst>
      <p:ext uri="{BB962C8B-B14F-4D97-AF65-F5344CB8AC3E}">
        <p14:creationId xmlns:p14="http://schemas.microsoft.com/office/powerpoint/2010/main" val="179567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 Jones Industrial Average vs. Secular Trends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3</a:t>
            </a:fld>
            <a:endParaRPr lang="en-US" dirty="0"/>
          </a:p>
        </p:txBody>
      </p:sp>
      <p:sp>
        <p:nvSpPr>
          <p:cNvPr id="5" name="Text Placeholder 4"/>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xmlns="" id="{2D32C0E0-B96D-47E1-95BA-90DEB896AF30}"/>
              </a:ext>
            </a:extLst>
          </p:cNvPr>
          <p:cNvPicPr>
            <a:picLocks noChangeAspect="1"/>
          </p:cNvPicPr>
          <p:nvPr/>
        </p:nvPicPr>
        <p:blipFill>
          <a:blip r:embed="rId3"/>
          <a:stretch>
            <a:fillRect/>
          </a:stretch>
        </p:blipFill>
        <p:spPr>
          <a:xfrm>
            <a:off x="1829688" y="1151108"/>
            <a:ext cx="8401395" cy="5085183"/>
          </a:xfrm>
          <a:prstGeom prst="rect">
            <a:avLst/>
          </a:prstGeom>
        </p:spPr>
      </p:pic>
    </p:spTree>
    <p:extLst>
      <p:ext uri="{BB962C8B-B14F-4D97-AF65-F5344CB8AC3E}">
        <p14:creationId xmlns:p14="http://schemas.microsoft.com/office/powerpoint/2010/main" val="1978579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Playing by Secular Bull Market Rules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30</a:t>
            </a:fld>
            <a:endParaRPr lang="en-US" dirty="0"/>
          </a:p>
        </p:txBody>
      </p:sp>
      <p:sp>
        <p:nvSpPr>
          <p:cNvPr id="5" name="Text Placeholder 4"/>
          <p:cNvSpPr>
            <a:spLocks noGrp="1"/>
          </p:cNvSpPr>
          <p:nvPr>
            <p:ph type="body" sz="quarter" idx="14"/>
          </p:nvPr>
        </p:nvSpPr>
        <p:spPr/>
        <p:txBody>
          <a:bodyPr/>
          <a:lstStyle/>
          <a:p>
            <a:endParaRPr lang="en-US"/>
          </a:p>
        </p:txBody>
      </p:sp>
      <p:sp>
        <p:nvSpPr>
          <p:cNvPr id="10" name="TextBox 9">
            <a:extLst>
              <a:ext uri="{FF2B5EF4-FFF2-40B4-BE49-F238E27FC236}">
                <a16:creationId xmlns="" xmlns:a16="http://schemas.microsoft.com/office/drawing/2014/main" id="{B05DF350-DBB1-4ED0-B063-97DBAA3C8819}"/>
              </a:ext>
            </a:extLst>
          </p:cNvPr>
          <p:cNvSpPr txBox="1"/>
          <p:nvPr/>
        </p:nvSpPr>
        <p:spPr>
          <a:xfrm>
            <a:off x="838203" y="5958178"/>
            <a:ext cx="10325097" cy="253916"/>
          </a:xfrm>
          <a:prstGeom prst="rect">
            <a:avLst/>
          </a:prstGeom>
          <a:noFill/>
        </p:spPr>
        <p:txBody>
          <a:bodyPr wrap="square" rtlCol="0">
            <a:spAutoFit/>
          </a:bodyPr>
          <a:lstStyle/>
          <a:p>
            <a:r>
              <a:rPr lang="en-US" sz="1050" dirty="0">
                <a:solidFill>
                  <a:schemeClr val="tx1">
                    <a:lumMod val="75000"/>
                    <a:lumOff val="25000"/>
                  </a:schemeClr>
                </a:solidFill>
              </a:rPr>
              <a:t>Source: Oppenheimer &amp; Co. and Bloomberg.  Note: These results cannot and should not be viewed as an indicator of future performance.  January 1, 2019.</a:t>
            </a:r>
          </a:p>
        </p:txBody>
      </p:sp>
      <p:grpSp>
        <p:nvGrpSpPr>
          <p:cNvPr id="12" name="Group 11">
            <a:extLst>
              <a:ext uri="{FF2B5EF4-FFF2-40B4-BE49-F238E27FC236}">
                <a16:creationId xmlns="" xmlns:a16="http://schemas.microsoft.com/office/drawing/2014/main" id="{07EDE8D0-12D0-4223-AE5F-7F45FBA0EDBA}"/>
              </a:ext>
            </a:extLst>
          </p:cNvPr>
          <p:cNvGrpSpPr/>
          <p:nvPr/>
        </p:nvGrpSpPr>
        <p:grpSpPr>
          <a:xfrm>
            <a:off x="2197014" y="1278056"/>
            <a:ext cx="7717840" cy="4680119"/>
            <a:chOff x="599731" y="1372044"/>
            <a:chExt cx="7717840" cy="4680119"/>
          </a:xfrm>
        </p:grpSpPr>
        <p:pic>
          <p:nvPicPr>
            <p:cNvPr id="13" name="Picture 12">
              <a:extLst>
                <a:ext uri="{FF2B5EF4-FFF2-40B4-BE49-F238E27FC236}">
                  <a16:creationId xmlns="" xmlns:a16="http://schemas.microsoft.com/office/drawing/2014/main" id="{77672E96-20F0-4795-9259-8A64179F1C9F}"/>
                </a:ext>
              </a:extLst>
            </p:cNvPr>
            <p:cNvPicPr>
              <a:picLocks noChangeAspect="1"/>
            </p:cNvPicPr>
            <p:nvPr/>
          </p:nvPicPr>
          <p:blipFill rotWithShape="1">
            <a:blip r:embed="rId3"/>
            <a:srcRect b="8376"/>
            <a:stretch/>
          </p:blipFill>
          <p:spPr>
            <a:xfrm>
              <a:off x="599731" y="1515554"/>
              <a:ext cx="7717840" cy="4536609"/>
            </a:xfrm>
            <a:prstGeom prst="rect">
              <a:avLst/>
            </a:prstGeom>
          </p:spPr>
        </p:pic>
        <p:sp>
          <p:nvSpPr>
            <p:cNvPr id="14" name="Text Box 1822">
              <a:extLst>
                <a:ext uri="{FF2B5EF4-FFF2-40B4-BE49-F238E27FC236}">
                  <a16:creationId xmlns="" xmlns:a16="http://schemas.microsoft.com/office/drawing/2014/main" id="{0DE426AD-300E-469B-B100-E41688159A77}"/>
                </a:ext>
              </a:extLst>
            </p:cNvPr>
            <p:cNvSpPr txBox="1"/>
            <p:nvPr/>
          </p:nvSpPr>
          <p:spPr>
            <a:xfrm>
              <a:off x="6523736" y="1372044"/>
              <a:ext cx="924560" cy="2870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a:solidFill>
                    <a:srgbClr val="0000FF"/>
                  </a:solidFill>
                  <a:effectLst/>
                  <a:ea typeface="Times New Roman" panose="02020603050405020304" pitchFamily="18" charset="0"/>
                </a:rPr>
                <a:t>Secular bull</a:t>
              </a:r>
              <a:endParaRPr lang="en-US"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441443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Cyclical Bears in Secular Bulls: 8, -20%, 50%</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31</a:t>
            </a:fld>
            <a:endParaRPr lang="en-US" dirty="0"/>
          </a:p>
        </p:txBody>
      </p:sp>
      <p:sp>
        <p:nvSpPr>
          <p:cNvPr id="5" name="Text Placeholder 4"/>
          <p:cNvSpPr>
            <a:spLocks noGrp="1"/>
          </p:cNvSpPr>
          <p:nvPr>
            <p:ph type="body" sz="quarter" idx="14"/>
          </p:nvPr>
        </p:nvSpPr>
        <p:spPr/>
        <p:txBody>
          <a:bodyPr/>
          <a:lstStyle/>
          <a:p>
            <a:endParaRPr lang="en-US"/>
          </a:p>
        </p:txBody>
      </p:sp>
      <p:sp>
        <p:nvSpPr>
          <p:cNvPr id="11" name="TextBox 10">
            <a:extLst>
              <a:ext uri="{FF2B5EF4-FFF2-40B4-BE49-F238E27FC236}">
                <a16:creationId xmlns="" xmlns:a16="http://schemas.microsoft.com/office/drawing/2014/main" id="{A00B696E-D06A-4CB8-9CEE-B53B8C845BC9}"/>
              </a:ext>
            </a:extLst>
          </p:cNvPr>
          <p:cNvSpPr txBox="1"/>
          <p:nvPr/>
        </p:nvSpPr>
        <p:spPr>
          <a:xfrm>
            <a:off x="817684" y="5871261"/>
            <a:ext cx="10345615" cy="415498"/>
          </a:xfrm>
          <a:prstGeom prst="rect">
            <a:avLst/>
          </a:prstGeom>
          <a:noFill/>
        </p:spPr>
        <p:txBody>
          <a:bodyPr wrap="square" rtlCol="0">
            <a:spAutoFit/>
          </a:bodyPr>
          <a:lstStyle/>
          <a:p>
            <a:r>
              <a:rPr lang="en-US" sz="1050" dirty="0">
                <a:solidFill>
                  <a:schemeClr val="tx1">
                    <a:lumMod val="75000"/>
                    <a:lumOff val="25000"/>
                  </a:schemeClr>
                </a:solidFill>
              </a:rPr>
              <a:t>Source: Oppenheimer &amp; Co. and Bloomberg.  Note: These results cannot and should not be viewed as an indicator of future performance. Shaded gray = secular bear.  Colored red = US recession. January 1, 2019.</a:t>
            </a:r>
          </a:p>
        </p:txBody>
      </p:sp>
      <p:grpSp>
        <p:nvGrpSpPr>
          <p:cNvPr id="15" name="Group 14">
            <a:extLst>
              <a:ext uri="{FF2B5EF4-FFF2-40B4-BE49-F238E27FC236}">
                <a16:creationId xmlns="" xmlns:a16="http://schemas.microsoft.com/office/drawing/2014/main" id="{B5512081-9020-4930-A2C0-5CDAB6E650C1}"/>
              </a:ext>
            </a:extLst>
          </p:cNvPr>
          <p:cNvGrpSpPr/>
          <p:nvPr/>
        </p:nvGrpSpPr>
        <p:grpSpPr>
          <a:xfrm>
            <a:off x="817685" y="1269391"/>
            <a:ext cx="10345614" cy="4601868"/>
            <a:chOff x="474785" y="1236452"/>
            <a:chExt cx="8128039" cy="4786279"/>
          </a:xfrm>
        </p:grpSpPr>
        <p:pic>
          <p:nvPicPr>
            <p:cNvPr id="16" name="Picture 15">
              <a:extLst>
                <a:ext uri="{FF2B5EF4-FFF2-40B4-BE49-F238E27FC236}">
                  <a16:creationId xmlns="" xmlns:a16="http://schemas.microsoft.com/office/drawing/2014/main" id="{4D00A7F1-D91A-46F1-B871-8DC61CE1A9D1}"/>
                </a:ext>
              </a:extLst>
            </p:cNvPr>
            <p:cNvPicPr>
              <a:picLocks noChangeAspect="1"/>
            </p:cNvPicPr>
            <p:nvPr/>
          </p:nvPicPr>
          <p:blipFill>
            <a:blip r:embed="rId3"/>
            <a:stretch>
              <a:fillRect/>
            </a:stretch>
          </p:blipFill>
          <p:spPr>
            <a:xfrm>
              <a:off x="474785" y="1236452"/>
              <a:ext cx="8128039" cy="4786279"/>
            </a:xfrm>
            <a:prstGeom prst="rect">
              <a:avLst/>
            </a:prstGeom>
          </p:spPr>
        </p:pic>
        <p:sp>
          <p:nvSpPr>
            <p:cNvPr id="17" name="Rectangle 16">
              <a:extLst>
                <a:ext uri="{FF2B5EF4-FFF2-40B4-BE49-F238E27FC236}">
                  <a16:creationId xmlns="" xmlns:a16="http://schemas.microsoft.com/office/drawing/2014/main" id="{0765AF5E-5BE8-4CD1-9CBF-218BC47D5DEB}"/>
                </a:ext>
              </a:extLst>
            </p:cNvPr>
            <p:cNvSpPr/>
            <p:nvPr/>
          </p:nvSpPr>
          <p:spPr>
            <a:xfrm>
              <a:off x="5748030" y="5169159"/>
              <a:ext cx="2836506" cy="452389"/>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8">
              <a:extLst>
                <a:ext uri="{FF2B5EF4-FFF2-40B4-BE49-F238E27FC236}">
                  <a16:creationId xmlns="" xmlns:a16="http://schemas.microsoft.com/office/drawing/2014/main" id="{0C02EACB-41FE-44F4-865E-FBBC77B871AF}"/>
                </a:ext>
              </a:extLst>
            </p:cNvPr>
            <p:cNvSpPr/>
            <p:nvPr/>
          </p:nvSpPr>
          <p:spPr>
            <a:xfrm>
              <a:off x="5394960" y="5169159"/>
              <a:ext cx="283464" cy="415498"/>
            </a:xfrm>
            <a:prstGeom prst="rightArrow">
              <a:avLst/>
            </a:prstGeom>
            <a:solidFill>
              <a:schemeClr val="bg2">
                <a:lumMod val="75000"/>
              </a:scheme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914C7587-526D-4A34-A2E0-E68BEF673307}"/>
                </a:ext>
              </a:extLst>
            </p:cNvPr>
            <p:cNvSpPr/>
            <p:nvPr/>
          </p:nvSpPr>
          <p:spPr>
            <a:xfrm>
              <a:off x="1739455" y="3421872"/>
              <a:ext cx="600075" cy="37147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50">
              <a:extLst>
                <a:ext uri="{FF2B5EF4-FFF2-40B4-BE49-F238E27FC236}">
                  <a16:creationId xmlns="" xmlns:a16="http://schemas.microsoft.com/office/drawing/2014/main" id="{65175AA7-FEF8-43A2-868C-2DAB89B113AF}"/>
                </a:ext>
              </a:extLst>
            </p:cNvPr>
            <p:cNvSpPr txBox="1">
              <a:spLocks/>
            </p:cNvSpPr>
            <p:nvPr/>
          </p:nvSpPr>
          <p:spPr>
            <a:xfrm>
              <a:off x="1434655" y="2211562"/>
              <a:ext cx="1647825" cy="574040"/>
            </a:xfrm>
            <a:prstGeom prst="rect">
              <a:avLst/>
            </a:prstGeom>
            <a:solidFill>
              <a:schemeClr val="bg1">
                <a:lumMod val="85000"/>
              </a:schemeClr>
            </a:solidFill>
            <a:ln w="6350">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a:effectLst/>
                  <a:latin typeface="Calibri" panose="020F0502020204030204" pitchFamily="34" charset="0"/>
                  <a:ea typeface="Times New Roman" panose="02020603050405020304" pitchFamily="18" charset="0"/>
                  <a:cs typeface="Calibri" panose="020F0502020204030204" pitchFamily="34" charset="0"/>
                </a:rPr>
                <a:t>The average magnitude has been reached, but not the average duration</a:t>
              </a:r>
              <a:endParaRPr lang="en-US" sz="1200">
                <a:effectLst/>
                <a:latin typeface="Times New Roman" panose="02020603050405020304" pitchFamily="18" charset="0"/>
                <a:ea typeface="Times New Roman" panose="02020603050405020304" pitchFamily="18" charset="0"/>
              </a:endParaRPr>
            </a:p>
          </p:txBody>
        </p:sp>
        <p:cxnSp>
          <p:nvCxnSpPr>
            <p:cNvPr id="23" name="Straight Arrow Connector 22">
              <a:extLst>
                <a:ext uri="{FF2B5EF4-FFF2-40B4-BE49-F238E27FC236}">
                  <a16:creationId xmlns="" xmlns:a16="http://schemas.microsoft.com/office/drawing/2014/main" id="{3BD2CD86-0BC2-4727-A0C7-6EF9F96563C0}"/>
                </a:ext>
              </a:extLst>
            </p:cNvPr>
            <p:cNvCxnSpPr/>
            <p:nvPr/>
          </p:nvCxnSpPr>
          <p:spPr>
            <a:xfrm>
              <a:off x="2043620" y="2859897"/>
              <a:ext cx="0" cy="495300"/>
            </a:xfrm>
            <a:prstGeom prst="straightConnector1">
              <a:avLst/>
            </a:prstGeom>
            <a:ln w="38100">
              <a:solidFill>
                <a:srgbClr val="C00000"/>
              </a:solidFill>
              <a:tailEnd type="arrow"/>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90490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Volatility Typically Moves in a Secular Fashion</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32</a:t>
            </a:fld>
            <a:endParaRPr lang="en-US" dirty="0"/>
          </a:p>
        </p:txBody>
      </p:sp>
      <p:sp>
        <p:nvSpPr>
          <p:cNvPr id="5" name="Text Placeholder 4"/>
          <p:cNvSpPr>
            <a:spLocks noGrp="1"/>
          </p:cNvSpPr>
          <p:nvPr>
            <p:ph type="body" sz="quarter" idx="14"/>
          </p:nvPr>
        </p:nvSpPr>
        <p:spPr/>
        <p:txBody>
          <a:bodyPr/>
          <a:lstStyle/>
          <a:p>
            <a:endParaRPr lang="en-US"/>
          </a:p>
        </p:txBody>
      </p:sp>
      <p:sp>
        <p:nvSpPr>
          <p:cNvPr id="14" name="TextBox 13"/>
          <p:cNvSpPr txBox="1"/>
          <p:nvPr/>
        </p:nvSpPr>
        <p:spPr>
          <a:xfrm>
            <a:off x="1731631" y="5983817"/>
            <a:ext cx="7052807" cy="246221"/>
          </a:xfrm>
          <a:prstGeom prst="rect">
            <a:avLst/>
          </a:prstGeom>
          <a:noFill/>
        </p:spPr>
        <p:txBody>
          <a:bodyPr wrap="square" rtlCol="0">
            <a:spAutoFit/>
          </a:bodyPr>
          <a:lstStyle/>
          <a:p>
            <a:r>
              <a:rPr lang="en-US" sz="1000" dirty="0">
                <a:solidFill>
                  <a:schemeClr val="tx1">
                    <a:lumMod val="75000"/>
                    <a:lumOff val="25000"/>
                  </a:schemeClr>
                </a:solidFill>
              </a:rPr>
              <a:t>Source: </a:t>
            </a:r>
            <a:r>
              <a:rPr lang="en-US" sz="1000" dirty="0" err="1">
                <a:solidFill>
                  <a:schemeClr val="tx1">
                    <a:lumMod val="75000"/>
                    <a:lumOff val="25000"/>
                  </a:schemeClr>
                </a:solidFill>
              </a:rPr>
              <a:t>Strategas</a:t>
            </a:r>
            <a:r>
              <a:rPr lang="en-US" sz="1000" dirty="0">
                <a:solidFill>
                  <a:schemeClr val="tx1">
                    <a:lumMod val="75000"/>
                    <a:lumOff val="25000"/>
                  </a:schemeClr>
                </a:solidFill>
              </a:rPr>
              <a:t>, October 31, 2018.</a:t>
            </a:r>
          </a:p>
        </p:txBody>
      </p:sp>
      <p:pic>
        <p:nvPicPr>
          <p:cNvPr id="24" name="Picture 23">
            <a:extLst>
              <a:ext uri="{FF2B5EF4-FFF2-40B4-BE49-F238E27FC236}">
                <a16:creationId xmlns="" xmlns:a16="http://schemas.microsoft.com/office/drawing/2014/main" id="{24DD1458-19EB-46B0-A584-1C4B0CD033B0}"/>
              </a:ext>
            </a:extLst>
          </p:cNvPr>
          <p:cNvPicPr>
            <a:picLocks noChangeAspect="1"/>
          </p:cNvPicPr>
          <p:nvPr/>
        </p:nvPicPr>
        <p:blipFill>
          <a:blip r:embed="rId3"/>
          <a:stretch>
            <a:fillRect/>
          </a:stretch>
        </p:blipFill>
        <p:spPr>
          <a:xfrm>
            <a:off x="1820531" y="1263782"/>
            <a:ext cx="8028310" cy="4633403"/>
          </a:xfrm>
          <a:prstGeom prst="rect">
            <a:avLst/>
          </a:prstGeom>
        </p:spPr>
      </p:pic>
    </p:spTree>
    <p:extLst>
      <p:ext uri="{BB962C8B-B14F-4D97-AF65-F5344CB8AC3E}">
        <p14:creationId xmlns:p14="http://schemas.microsoft.com/office/powerpoint/2010/main" val="505275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Macroeconomic Issues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33</a:t>
            </a:fld>
            <a:endParaRPr lang="en-US" dirty="0"/>
          </a:p>
        </p:txBody>
      </p:sp>
      <p:sp>
        <p:nvSpPr>
          <p:cNvPr id="5" name="Text Placeholder 4"/>
          <p:cNvSpPr>
            <a:spLocks noGrp="1"/>
          </p:cNvSpPr>
          <p:nvPr>
            <p:ph type="body" sz="quarter" idx="14"/>
          </p:nvPr>
        </p:nvSpPr>
        <p:spPr/>
        <p:txBody>
          <a:bodyPr/>
          <a:lstStyle/>
          <a:p>
            <a:endParaRPr lang="en-US"/>
          </a:p>
        </p:txBody>
      </p:sp>
      <p:sp>
        <p:nvSpPr>
          <p:cNvPr id="2" name="Content Placeholder 1"/>
          <p:cNvSpPr>
            <a:spLocks noGrp="1"/>
          </p:cNvSpPr>
          <p:nvPr>
            <p:ph sz="quarter" idx="18"/>
          </p:nvPr>
        </p:nvSpPr>
        <p:spPr/>
        <p:txBody>
          <a:bodyPr>
            <a:normAutofit/>
          </a:bodyPr>
          <a:lstStyle/>
          <a:p>
            <a:pPr>
              <a:lnSpc>
                <a:spcPct val="60000"/>
              </a:lnSpc>
            </a:pPr>
            <a:r>
              <a:rPr lang="en-US" dirty="0">
                <a:solidFill>
                  <a:schemeClr val="bg1">
                    <a:lumMod val="85000"/>
                  </a:schemeClr>
                </a:solidFill>
              </a:rPr>
              <a:t>Where are we in the </a:t>
            </a:r>
            <a:r>
              <a:rPr lang="en-US" dirty="0" smtClean="0">
                <a:solidFill>
                  <a:schemeClr val="bg1">
                    <a:lumMod val="85000"/>
                  </a:schemeClr>
                </a:solidFill>
              </a:rPr>
              <a:t>cycle?</a:t>
            </a:r>
            <a:endParaRPr lang="en-US" dirty="0">
              <a:solidFill>
                <a:schemeClr val="bg1">
                  <a:lumMod val="85000"/>
                </a:schemeClr>
              </a:solidFill>
            </a:endParaRPr>
          </a:p>
          <a:p>
            <a:pPr lvl="1">
              <a:lnSpc>
                <a:spcPct val="60000"/>
              </a:lnSpc>
            </a:pPr>
            <a:r>
              <a:rPr lang="en-US" dirty="0" smtClean="0">
                <a:solidFill>
                  <a:schemeClr val="bg1">
                    <a:lumMod val="85000"/>
                  </a:schemeClr>
                </a:solidFill>
              </a:rPr>
              <a:t>Secular</a:t>
            </a:r>
            <a:r>
              <a:rPr lang="en-US" dirty="0">
                <a:solidFill>
                  <a:schemeClr val="bg1">
                    <a:lumMod val="85000"/>
                  </a:schemeClr>
                </a:solidFill>
              </a:rPr>
              <a:t>, cyclical, corrections, </a:t>
            </a:r>
            <a:r>
              <a:rPr lang="en-US" dirty="0" smtClean="0">
                <a:solidFill>
                  <a:schemeClr val="bg1">
                    <a:lumMod val="85000"/>
                  </a:schemeClr>
                </a:solidFill>
              </a:rPr>
              <a:t>turns</a:t>
            </a:r>
          </a:p>
          <a:p>
            <a:pPr lvl="1">
              <a:lnSpc>
                <a:spcPct val="60000"/>
              </a:lnSpc>
            </a:pPr>
            <a:r>
              <a:rPr lang="en-US" dirty="0" smtClean="0">
                <a:solidFill>
                  <a:schemeClr val="bg1">
                    <a:lumMod val="85000"/>
                  </a:schemeClr>
                </a:solidFill>
              </a:rPr>
              <a:t>Recent </a:t>
            </a:r>
            <a:r>
              <a:rPr lang="en-US" dirty="0">
                <a:solidFill>
                  <a:schemeClr val="bg1">
                    <a:lumMod val="85000"/>
                  </a:schemeClr>
                </a:solidFill>
              </a:rPr>
              <a:t>world capital market </a:t>
            </a:r>
            <a:r>
              <a:rPr lang="en-US" dirty="0" smtClean="0">
                <a:solidFill>
                  <a:schemeClr val="bg1">
                    <a:lumMod val="85000"/>
                  </a:schemeClr>
                </a:solidFill>
              </a:rPr>
              <a:t>performance</a:t>
            </a:r>
          </a:p>
          <a:p>
            <a:pPr lvl="1">
              <a:lnSpc>
                <a:spcPct val="60000"/>
              </a:lnSpc>
            </a:pPr>
            <a:r>
              <a:rPr lang="en-US" dirty="0" smtClean="0">
                <a:solidFill>
                  <a:schemeClr val="bg1">
                    <a:lumMod val="85000"/>
                  </a:schemeClr>
                </a:solidFill>
              </a:rPr>
              <a:t>Valuations</a:t>
            </a:r>
            <a:endParaRPr lang="en-US" dirty="0">
              <a:solidFill>
                <a:schemeClr val="bg1">
                  <a:lumMod val="85000"/>
                </a:schemeClr>
              </a:solidFill>
            </a:endParaRPr>
          </a:p>
          <a:p>
            <a:pPr>
              <a:lnSpc>
                <a:spcPct val="60000"/>
              </a:lnSpc>
            </a:pPr>
            <a:r>
              <a:rPr lang="en-US" dirty="0">
                <a:solidFill>
                  <a:schemeClr val="bg1">
                    <a:lumMod val="85000"/>
                  </a:schemeClr>
                </a:solidFill>
              </a:rPr>
              <a:t>What is affecting the capital markets – global macro </a:t>
            </a:r>
            <a:r>
              <a:rPr lang="en-US" dirty="0" smtClean="0">
                <a:solidFill>
                  <a:schemeClr val="bg1">
                    <a:lumMod val="85000"/>
                  </a:schemeClr>
                </a:solidFill>
              </a:rPr>
              <a:t>issues</a:t>
            </a:r>
          </a:p>
          <a:p>
            <a:pPr lvl="1">
              <a:lnSpc>
                <a:spcPct val="60000"/>
              </a:lnSpc>
            </a:pPr>
            <a:r>
              <a:rPr lang="en-US" dirty="0" smtClean="0">
                <a:solidFill>
                  <a:schemeClr val="bg1">
                    <a:lumMod val="85000"/>
                  </a:schemeClr>
                </a:solidFill>
              </a:rPr>
              <a:t>Central </a:t>
            </a:r>
            <a:r>
              <a:rPr lang="en-US" dirty="0">
                <a:solidFill>
                  <a:schemeClr val="bg1">
                    <a:lumMod val="85000"/>
                  </a:schemeClr>
                </a:solidFill>
              </a:rPr>
              <a:t>bank </a:t>
            </a:r>
            <a:r>
              <a:rPr lang="en-US" dirty="0" smtClean="0">
                <a:solidFill>
                  <a:schemeClr val="bg1">
                    <a:lumMod val="85000"/>
                  </a:schemeClr>
                </a:solidFill>
              </a:rPr>
              <a:t>policy</a:t>
            </a:r>
          </a:p>
          <a:p>
            <a:pPr lvl="1">
              <a:lnSpc>
                <a:spcPct val="60000"/>
              </a:lnSpc>
            </a:pPr>
            <a:r>
              <a:rPr lang="en-US" dirty="0" smtClean="0">
                <a:solidFill>
                  <a:schemeClr val="bg1">
                    <a:lumMod val="85000"/>
                  </a:schemeClr>
                </a:solidFill>
              </a:rPr>
              <a:t>Corporate </a:t>
            </a:r>
            <a:r>
              <a:rPr lang="en-US" dirty="0">
                <a:solidFill>
                  <a:schemeClr val="bg1">
                    <a:lumMod val="85000"/>
                  </a:schemeClr>
                </a:solidFill>
              </a:rPr>
              <a:t>profits &amp; economic </a:t>
            </a:r>
            <a:r>
              <a:rPr lang="en-US" dirty="0" smtClean="0">
                <a:solidFill>
                  <a:schemeClr val="bg1">
                    <a:lumMod val="85000"/>
                  </a:schemeClr>
                </a:solidFill>
              </a:rPr>
              <a:t>growth</a:t>
            </a:r>
          </a:p>
          <a:p>
            <a:pPr lvl="1">
              <a:lnSpc>
                <a:spcPct val="60000"/>
              </a:lnSpc>
            </a:pPr>
            <a:r>
              <a:rPr lang="en-US" dirty="0" smtClean="0">
                <a:solidFill>
                  <a:schemeClr val="bg1">
                    <a:lumMod val="85000"/>
                  </a:schemeClr>
                </a:solidFill>
              </a:rPr>
              <a:t>Trade negotiations</a:t>
            </a:r>
          </a:p>
          <a:p>
            <a:pPr lvl="1">
              <a:lnSpc>
                <a:spcPct val="60000"/>
              </a:lnSpc>
            </a:pPr>
            <a:r>
              <a:rPr lang="en-US" dirty="0" smtClean="0">
                <a:solidFill>
                  <a:schemeClr val="bg1">
                    <a:lumMod val="85000"/>
                  </a:schemeClr>
                </a:solidFill>
              </a:rPr>
              <a:t>Debt</a:t>
            </a:r>
            <a:r>
              <a:rPr lang="en-US" dirty="0">
                <a:solidFill>
                  <a:schemeClr val="bg1">
                    <a:lumMod val="85000"/>
                  </a:schemeClr>
                </a:solidFill>
              </a:rPr>
              <a:t>, investment &amp; </a:t>
            </a:r>
            <a:r>
              <a:rPr lang="en-US" dirty="0" smtClean="0">
                <a:solidFill>
                  <a:schemeClr val="bg1">
                    <a:lumMod val="85000"/>
                  </a:schemeClr>
                </a:solidFill>
              </a:rPr>
              <a:t>productivity</a:t>
            </a:r>
          </a:p>
          <a:p>
            <a:pPr lvl="1">
              <a:lnSpc>
                <a:spcPct val="60000"/>
              </a:lnSpc>
            </a:pPr>
            <a:r>
              <a:rPr lang="en-US" dirty="0" err="1" smtClean="0">
                <a:solidFill>
                  <a:schemeClr val="bg1">
                    <a:lumMod val="85000"/>
                  </a:schemeClr>
                </a:solidFill>
              </a:rPr>
              <a:t>Technicals</a:t>
            </a:r>
            <a:endParaRPr lang="en-US" dirty="0">
              <a:solidFill>
                <a:schemeClr val="bg1">
                  <a:lumMod val="85000"/>
                </a:schemeClr>
              </a:solidFill>
            </a:endParaRPr>
          </a:p>
          <a:p>
            <a:pPr lvl="1">
              <a:lnSpc>
                <a:spcPct val="60000"/>
              </a:lnSpc>
            </a:pPr>
            <a:r>
              <a:rPr lang="en-US" dirty="0" smtClean="0">
                <a:solidFill>
                  <a:schemeClr val="bg1">
                    <a:lumMod val="85000"/>
                  </a:schemeClr>
                </a:solidFill>
              </a:rPr>
              <a:t>Volatility</a:t>
            </a:r>
            <a:endParaRPr lang="en-US" dirty="0">
              <a:solidFill>
                <a:schemeClr val="bg1">
                  <a:lumMod val="85000"/>
                </a:schemeClr>
              </a:solidFill>
            </a:endParaRPr>
          </a:p>
          <a:p>
            <a:pPr>
              <a:lnSpc>
                <a:spcPct val="60000"/>
              </a:lnSpc>
            </a:pPr>
            <a:r>
              <a:rPr lang="en-US" b="1" dirty="0"/>
              <a:t>Where are we </a:t>
            </a:r>
            <a:r>
              <a:rPr lang="en-US" b="1" dirty="0" smtClean="0"/>
              <a:t>focused?</a:t>
            </a:r>
          </a:p>
          <a:p>
            <a:pPr lvl="1">
              <a:lnSpc>
                <a:spcPct val="60000"/>
              </a:lnSpc>
            </a:pPr>
            <a:r>
              <a:rPr lang="en-US" b="1" dirty="0" smtClean="0"/>
              <a:t>The </a:t>
            </a:r>
            <a:r>
              <a:rPr lang="en-US" b="1" dirty="0"/>
              <a:t>Fed and interest </a:t>
            </a:r>
            <a:r>
              <a:rPr lang="en-US" b="1" dirty="0" smtClean="0"/>
              <a:t>rates</a:t>
            </a:r>
          </a:p>
          <a:p>
            <a:pPr lvl="1">
              <a:lnSpc>
                <a:spcPct val="60000"/>
              </a:lnSpc>
            </a:pPr>
            <a:r>
              <a:rPr lang="en-US" b="1" dirty="0" smtClean="0"/>
              <a:t>Earnings reports</a:t>
            </a:r>
          </a:p>
          <a:p>
            <a:pPr lvl="1">
              <a:lnSpc>
                <a:spcPct val="60000"/>
              </a:lnSpc>
            </a:pPr>
            <a:r>
              <a:rPr lang="en-US" b="1" dirty="0" smtClean="0"/>
              <a:t>China</a:t>
            </a:r>
            <a:endParaRPr lang="en-US" b="1" dirty="0"/>
          </a:p>
          <a:p>
            <a:pPr lvl="1">
              <a:lnSpc>
                <a:spcPct val="60000"/>
              </a:lnSpc>
            </a:pPr>
            <a:r>
              <a:rPr lang="en-US" b="1" dirty="0" smtClean="0"/>
              <a:t>PMI’s</a:t>
            </a:r>
            <a:endParaRPr lang="en-US" b="1" dirty="0"/>
          </a:p>
          <a:p>
            <a:pPr lvl="1">
              <a:lnSpc>
                <a:spcPct val="60000"/>
              </a:lnSpc>
            </a:pPr>
            <a:r>
              <a:rPr lang="en-US" b="1" dirty="0" err="1" smtClean="0"/>
              <a:t>Technicals</a:t>
            </a:r>
            <a:endParaRPr lang="en-US" b="1" dirty="0"/>
          </a:p>
          <a:p>
            <a:pPr lvl="1">
              <a:lnSpc>
                <a:spcPct val="60000"/>
              </a:lnSpc>
            </a:pPr>
            <a:r>
              <a:rPr lang="en-US" b="1" dirty="0" smtClean="0"/>
              <a:t>Volatility</a:t>
            </a:r>
            <a:endParaRPr lang="en-US" b="1" dirty="0"/>
          </a:p>
          <a:p>
            <a:pPr>
              <a:lnSpc>
                <a:spcPct val="60000"/>
              </a:lnSpc>
            </a:pPr>
            <a:r>
              <a:rPr lang="en-US" dirty="0">
                <a:solidFill>
                  <a:schemeClr val="bg1">
                    <a:lumMod val="85000"/>
                  </a:schemeClr>
                </a:solidFill>
              </a:rPr>
              <a:t>How Our Portfolios are Positioned Today</a:t>
            </a:r>
          </a:p>
          <a:p>
            <a:endParaRPr lang="en-US" dirty="0">
              <a:effectLst/>
            </a:endParaRPr>
          </a:p>
        </p:txBody>
      </p:sp>
    </p:spTree>
    <p:extLst>
      <p:ext uri="{BB962C8B-B14F-4D97-AF65-F5344CB8AC3E}">
        <p14:creationId xmlns:p14="http://schemas.microsoft.com/office/powerpoint/2010/main" val="777203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the Portfolio is Positioned Today</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34</a:t>
            </a:fld>
            <a:endParaRPr lang="en-US" dirty="0"/>
          </a:p>
        </p:txBody>
      </p:sp>
      <p:sp>
        <p:nvSpPr>
          <p:cNvPr id="5" name="Text Placeholder 4"/>
          <p:cNvSpPr>
            <a:spLocks noGrp="1"/>
          </p:cNvSpPr>
          <p:nvPr>
            <p:ph type="body" sz="quarter" idx="14"/>
          </p:nvPr>
        </p:nvSpPr>
        <p:spPr/>
        <p:txBody>
          <a:bodyPr/>
          <a:lstStyle/>
          <a:p>
            <a:endParaRPr lang="en-US"/>
          </a:p>
        </p:txBody>
      </p:sp>
      <p:sp>
        <p:nvSpPr>
          <p:cNvPr id="2" name="Content Placeholder 1"/>
          <p:cNvSpPr>
            <a:spLocks noGrp="1"/>
          </p:cNvSpPr>
          <p:nvPr>
            <p:ph sz="quarter" idx="18"/>
          </p:nvPr>
        </p:nvSpPr>
        <p:spPr/>
        <p:txBody>
          <a:bodyPr>
            <a:normAutofit/>
          </a:bodyPr>
          <a:lstStyle/>
          <a:p>
            <a:r>
              <a:rPr lang="en-US" sz="2000" dirty="0"/>
              <a:t>Underweight total combination of equities and real estate.</a:t>
            </a:r>
          </a:p>
          <a:p>
            <a:r>
              <a:rPr lang="en-US" sz="2000" dirty="0"/>
              <a:t>Equal weight US equities.</a:t>
            </a:r>
          </a:p>
          <a:p>
            <a:pPr lvl="1"/>
            <a:r>
              <a:rPr lang="en-US" sz="2000" dirty="0"/>
              <a:t>Overweight: large growth and mid growth</a:t>
            </a:r>
          </a:p>
          <a:p>
            <a:pPr lvl="1"/>
            <a:r>
              <a:rPr lang="en-US" sz="2000" dirty="0"/>
              <a:t>Underweight: large value, small growth and small value</a:t>
            </a:r>
          </a:p>
          <a:p>
            <a:r>
              <a:rPr lang="en-US" sz="2000" dirty="0"/>
              <a:t>Underweight overall to international equities.</a:t>
            </a:r>
          </a:p>
          <a:p>
            <a:r>
              <a:rPr lang="en-US" sz="2000" dirty="0"/>
              <a:t>Underweight bonds.  Bond weighting overall has a slightly longer duration than the benchmark bond index.</a:t>
            </a:r>
          </a:p>
          <a:p>
            <a:r>
              <a:rPr lang="en-US" sz="2000" dirty="0"/>
              <a:t>Market weight REITs.</a:t>
            </a:r>
          </a:p>
          <a:p>
            <a:r>
              <a:rPr lang="en-US" sz="2000" dirty="0"/>
              <a:t>No positions in Alternatives.</a:t>
            </a:r>
          </a:p>
          <a:p>
            <a:r>
              <a:rPr lang="en-US" sz="2000" dirty="0"/>
              <a:t>Overweight Cash</a:t>
            </a:r>
            <a:r>
              <a:rPr lang="en-US" sz="2000" dirty="0" smtClean="0"/>
              <a:t>.</a:t>
            </a:r>
            <a:endParaRPr lang="en-US" sz="2000" dirty="0">
              <a:effectLst/>
            </a:endParaRPr>
          </a:p>
        </p:txBody>
      </p:sp>
    </p:spTree>
    <p:extLst>
      <p:ext uri="{BB962C8B-B14F-4D97-AF65-F5344CB8AC3E}">
        <p14:creationId xmlns:p14="http://schemas.microsoft.com/office/powerpoint/2010/main" val="1910392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Note</a:t>
            </a:r>
            <a:endParaRPr lang="en-US" dirty="0"/>
          </a:p>
        </p:txBody>
      </p:sp>
      <p:sp>
        <p:nvSpPr>
          <p:cNvPr id="5" name="Slide Number Placeholder 4"/>
          <p:cNvSpPr>
            <a:spLocks noGrp="1"/>
          </p:cNvSpPr>
          <p:nvPr>
            <p:ph type="sldNum" sz="quarter" idx="17"/>
          </p:nvPr>
        </p:nvSpPr>
        <p:spPr/>
        <p:txBody>
          <a:bodyPr/>
          <a:lstStyle/>
          <a:p>
            <a:fld id="{EA6A5D38-418B-4A48-B32F-0231458F41CC}" type="slidenum">
              <a:rPr lang="en-US" smtClean="0"/>
              <a:pPr/>
              <a:t>35</a:t>
            </a:fld>
            <a:endParaRPr lang="en-US" dirty="0"/>
          </a:p>
        </p:txBody>
      </p:sp>
      <p:sp>
        <p:nvSpPr>
          <p:cNvPr id="6" name="Text Placeholder 5"/>
          <p:cNvSpPr>
            <a:spLocks noGrp="1"/>
          </p:cNvSpPr>
          <p:nvPr>
            <p:ph type="body" sz="quarter" idx="14"/>
          </p:nvPr>
        </p:nvSpPr>
        <p:spPr/>
        <p:txBody>
          <a:bodyPr/>
          <a:lstStyle/>
          <a:p>
            <a:endParaRPr lang="en-US"/>
          </a:p>
        </p:txBody>
      </p:sp>
      <p:sp>
        <p:nvSpPr>
          <p:cNvPr id="7" name="Content Placeholder 6"/>
          <p:cNvSpPr>
            <a:spLocks noGrp="1"/>
          </p:cNvSpPr>
          <p:nvPr>
            <p:ph sz="quarter" idx="18"/>
          </p:nvPr>
        </p:nvSpPr>
        <p:spPr/>
        <p:txBody>
          <a:bodyPr>
            <a:normAutofit fontScale="70000" lnSpcReduction="20000"/>
          </a:bodyPr>
          <a:lstStyle/>
          <a:p>
            <a:pPr marL="0" indent="0" algn="just">
              <a:buNone/>
            </a:pPr>
            <a:r>
              <a:rPr lang="en-US" dirty="0"/>
              <a:t>GLOBALT Investments is an SEC-registered investment adviser since 1991 and, effective July 2013, remains a registered investment adviser through a separately identifiable division of Synovus Trust Company N.A., a nationally chartered trust company. Synovus Trust Company is indirectly owned by Synovus Financial Corp. Effective July 10, 2013, GLOBALT and all of its personnel consolidated with Synovus Trust Company (its affiliate since 2002) as a separately identifiable division. This division continues to operate under the “GLOBALT” name. GLOBALT provides professional money management to both institutional and individual investors through equity, fixed income, and ETF asset allocation strategies.  </a:t>
            </a:r>
          </a:p>
          <a:p>
            <a:pPr marL="0" indent="0" algn="just">
              <a:buNone/>
            </a:pPr>
            <a:r>
              <a:rPr lang="en-US" dirty="0" smtClean="0"/>
              <a:t>Information </a:t>
            </a:r>
            <a:r>
              <a:rPr lang="en-US" dirty="0"/>
              <a:t>contained herein was obtained from sources believed to be reliable, however, we cannot guarantee its accuracy or completeness. Opinions, estimates, forecasts, and statements of financial market trends that are based on current market conditions constitute our judgment and are subject to change without notice. Any security, allocation, or weightings described herein are subject to change without notice and no assurances are made that they will remain in a strategy or portfolio at the time you receive this information. Sample or model strategies or portfolios shown may not be representative of strategies or portfolios of existing clients. Any performance numbers shown are preliminary and subject to change without notice.  </a:t>
            </a:r>
          </a:p>
          <a:p>
            <a:pPr marL="0" indent="0" algn="just">
              <a:buNone/>
            </a:pPr>
            <a:r>
              <a:rPr lang="en-US" dirty="0" smtClean="0"/>
              <a:t>Past </a:t>
            </a:r>
            <a:r>
              <a:rPr lang="en-US" dirty="0"/>
              <a:t>performance is not a guarantee of future investment results. There are risks, including possible loss of principal, associated with investing in securities, including but not limited to erratic or volatile market conditions, financial and debt market risk, geopolitical risk, management risk, liquidity, non-diversification risk, credit and counterparty risk. Diversification and/or strategic asset allocation do not guarantee a profit nor protect against a loss in declining markets. Investors should carefully consider investment objectives, risks, charges and expenses. This and other important information is contained in GLOBALT’s Form ADV Part 2 which is provided by your investment adviser and should be read carefully prior to investing. Trademark(s) belong to their respective companies and are the property of their respective owners. The information herein is not a substitute for professional tax advice. You should consult your tax advisor for specific questions regarding your own tax situation.  Indexes are unmanaged and it is not possible to invest directly in an index. Index returns shown do not represent the results of actual trading of investor assets. </a:t>
            </a:r>
          </a:p>
          <a:p>
            <a:pPr marL="0" indent="0" algn="just">
              <a:buNone/>
            </a:pPr>
            <a:r>
              <a:rPr lang="en-US" dirty="0" smtClean="0"/>
              <a:t>Index </a:t>
            </a:r>
            <a:r>
              <a:rPr lang="en-US" dirty="0"/>
              <a:t>returns do not reflect payments of any sales charges, fees, or expenses that an investor would pay or incur to purchase or own the securities that indices represent. The imposition of such fees, charges or expenses would cause actual and back-tested performance to be lower than the performance shown for that index. Exposure to an asset class represented by an index may be available through investable instruments based on that index. There is no assurance such investment products will accurately track index performance or provide positive investment returns.</a:t>
            </a:r>
          </a:p>
          <a:p>
            <a:pPr marL="0" indent="0" algn="just">
              <a:buNone/>
            </a:pPr>
            <a:r>
              <a:rPr lang="en-US" dirty="0" smtClean="0"/>
              <a:t>This </a:t>
            </a:r>
            <a:r>
              <a:rPr lang="en-US" dirty="0"/>
              <a:t>material has been prepared for informational purposes only and should not be construed as investment advice or a recommendation or solicitation to purchase or sell any security. Content may not be reproduced, distributed, or transmitted in whole or in part by any means without written permission from GLOBALT. Regarding permission as well as to receive a copy of GLOBALT’s Form ADV Part 2, contact GLOBALT Compliance, 3400 Overton Park Drive, Suite 500, Atlanta GA 30339.  </a:t>
            </a:r>
          </a:p>
          <a:p>
            <a:pPr marL="0" indent="0" algn="just">
              <a:buNone/>
            </a:pPr>
            <a:r>
              <a:rPr lang="en-US" dirty="0" smtClean="0"/>
              <a:t>Investment </a:t>
            </a:r>
            <a:r>
              <a:rPr lang="en-US" dirty="0"/>
              <a:t>products and services provided by Synovus are offered through Synovus Securities, </a:t>
            </a:r>
            <a:r>
              <a:rPr lang="en-US" dirty="0" err="1"/>
              <a:t>Inc</a:t>
            </a:r>
            <a:r>
              <a:rPr lang="en-US" dirty="0"/>
              <a:t> ("SSI"), Synovus Trust Company, N.A. ("STC"), GLOBALT, a separately identifiable division of STC and Creative Financial Group, a division of SSI. Trust services for Synovus are provided by Synovus Trust Company, N.A. The registered broker-dealer offering brokerage products for Synovus is Synovus Securities, Inc., member FINRA/SIPC. Investment products and services </a:t>
            </a:r>
            <a:r>
              <a:rPr lang="en-US" b="1" dirty="0"/>
              <a:t>are not FDIC insured, are not deposits of or other obligations of Synovus Bank, are not guaranteed by Synovus Bank and involve investment risk, including possible loss of principal amount invested. </a:t>
            </a:r>
            <a:r>
              <a:rPr lang="en-US" dirty="0"/>
              <a:t>Synovus Securities, Inc. is a subsidiary of Synovus Financial Corp and an affiliate of Synovus Bank and Synovus Trust. Synovus Trust Company, N.A. is a subsidiary of Synovus Bank. You can obtain more information about Synovus Securities, Inc. and its Registered Representatives by accessing </a:t>
            </a:r>
            <a:r>
              <a:rPr lang="en-US" dirty="0" err="1"/>
              <a:t>BrokerCheck</a:t>
            </a:r>
            <a:r>
              <a:rPr lang="en-US" dirty="0"/>
              <a:t>.</a:t>
            </a:r>
          </a:p>
          <a:p>
            <a:pPr marL="0" indent="0" algn="just">
              <a:buNone/>
            </a:pPr>
            <a:r>
              <a:rPr lang="en-US" dirty="0" smtClean="0"/>
              <a:t>Approval </a:t>
            </a:r>
            <a:r>
              <a:rPr lang="en-US" dirty="0"/>
              <a:t>of any bank product or service is not contingent upon purchasing insurance from Synovus Bank. Insurance products marketed through Synovus and its affiliated companies are underwritten by insurance companies not affiliated with Synovus and are </a:t>
            </a:r>
            <a:r>
              <a:rPr lang="en-US" dirty="0" smtClean="0"/>
              <a:t>subject </a:t>
            </a:r>
            <a:r>
              <a:rPr lang="en-US" dirty="0"/>
              <a:t>to normal underwriting procedures</a:t>
            </a:r>
            <a:r>
              <a:rPr lang="en-US" dirty="0" smtClean="0"/>
              <a:t>.</a:t>
            </a:r>
            <a:endParaRPr lang="en-US" dirty="0"/>
          </a:p>
        </p:txBody>
      </p:sp>
      <p:sp>
        <p:nvSpPr>
          <p:cNvPr id="8" name="Footer Placeholder 19"/>
          <p:cNvSpPr>
            <a:spLocks noGrp="1"/>
          </p:cNvSpPr>
          <p:nvPr>
            <p:ph type="ftr" sz="quarter" idx="16"/>
          </p:nvPr>
        </p:nvSpPr>
        <p:spPr>
          <a:xfrm>
            <a:off x="2097468" y="6571641"/>
            <a:ext cx="8615968" cy="133954"/>
          </a:xfrm>
        </p:spPr>
        <p:txBody>
          <a:bodyPr/>
          <a:lstStyle/>
          <a:p>
            <a:r>
              <a:rPr lang="en-US" smtClean="0"/>
              <a:t>Economic Forecast 2019</a:t>
            </a:r>
            <a:endParaRPr lang="en-US" dirty="0"/>
          </a:p>
        </p:txBody>
      </p:sp>
    </p:spTree>
    <p:extLst>
      <p:ext uri="{BB962C8B-B14F-4D97-AF65-F5344CB8AC3E}">
        <p14:creationId xmlns:p14="http://schemas.microsoft.com/office/powerpoint/2010/main" val="1903967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Asset Class Performance</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4</a:t>
            </a:fld>
            <a:endParaRPr lang="en-US" dirty="0"/>
          </a:p>
        </p:txBody>
      </p:sp>
      <p:sp>
        <p:nvSpPr>
          <p:cNvPr id="5" name="Text Placeholder 4"/>
          <p:cNvSpPr>
            <a:spLocks noGrp="1"/>
          </p:cNvSpPr>
          <p:nvPr>
            <p:ph type="body" sz="quarter" idx="14"/>
          </p:nvPr>
        </p:nvSpPr>
        <p:spPr/>
        <p:txBody>
          <a:bodyPr/>
          <a:lstStyle/>
          <a:p>
            <a:endParaRPr lang="en-US"/>
          </a:p>
        </p:txBody>
      </p:sp>
      <p:sp>
        <p:nvSpPr>
          <p:cNvPr id="7" name="Content Placeholder 1"/>
          <p:cNvSpPr>
            <a:spLocks noGrp="1"/>
          </p:cNvSpPr>
          <p:nvPr>
            <p:ph sz="quarter" idx="18"/>
          </p:nvPr>
        </p:nvSpPr>
        <p:spPr>
          <a:xfrm>
            <a:off x="914400" y="1295400"/>
            <a:ext cx="10248900" cy="511366"/>
          </a:xfrm>
        </p:spPr>
        <p:txBody>
          <a:bodyPr>
            <a:normAutofit/>
          </a:bodyPr>
          <a:lstStyle/>
          <a:p>
            <a:pPr marL="0" indent="0" algn="ctr">
              <a:buNone/>
            </a:pPr>
            <a:r>
              <a:rPr lang="en-US" dirty="0" smtClean="0"/>
              <a:t>Year to Date 2019 versus </a:t>
            </a:r>
            <a:r>
              <a:rPr lang="en-US" dirty="0"/>
              <a:t>Calendar </a:t>
            </a:r>
            <a:r>
              <a:rPr lang="en-US" dirty="0" smtClean="0"/>
              <a:t>Years 2018 - 2017</a:t>
            </a:r>
            <a:r>
              <a:rPr lang="en-US" dirty="0" smtClean="0"/>
              <a:t/>
            </a:r>
            <a:br>
              <a:rPr lang="en-US" dirty="0" smtClean="0"/>
            </a:br>
            <a:r>
              <a:rPr lang="en-US" dirty="0" smtClean="0"/>
              <a:t>As </a:t>
            </a:r>
            <a:r>
              <a:rPr lang="en-US" dirty="0"/>
              <a:t>of </a:t>
            </a:r>
            <a:r>
              <a:rPr lang="en-US" dirty="0" smtClean="0"/>
              <a:t>January </a:t>
            </a:r>
            <a:r>
              <a:rPr lang="en-US" dirty="0"/>
              <a:t>31, </a:t>
            </a:r>
            <a:r>
              <a:rPr lang="en-US" dirty="0" smtClean="0"/>
              <a:t>2019</a:t>
            </a:r>
            <a:endParaRPr lang="en-US" dirty="0"/>
          </a:p>
          <a:p>
            <a:endParaRPr lang="en-US" dirty="0">
              <a:effectLst/>
            </a:endParaRPr>
          </a:p>
        </p:txBody>
      </p:sp>
      <p:sp>
        <p:nvSpPr>
          <p:cNvPr id="10" name="Text Box 5"/>
          <p:cNvSpPr txBox="1">
            <a:spLocks noChangeArrowheads="1"/>
          </p:cNvSpPr>
          <p:nvPr/>
        </p:nvSpPr>
        <p:spPr bwMode="auto">
          <a:xfrm>
            <a:off x="2357612" y="5322129"/>
            <a:ext cx="7381299" cy="582909"/>
          </a:xfrm>
          <a:prstGeom prst="rect">
            <a:avLst/>
          </a:prstGeom>
          <a:noFill/>
          <a:ln w="9525">
            <a:noFill/>
            <a:miter lim="800000"/>
            <a:headEnd/>
            <a:tailEnd/>
          </a:ln>
        </p:spPr>
        <p:txBody>
          <a:bodyPr wrap="square" lIns="86486" tIns="43243" rIns="86486" bIns="43243" numCol="2">
            <a:noAutofit/>
          </a:bodyPr>
          <a:lstStyle/>
          <a:p>
            <a:pPr>
              <a:tabLst>
                <a:tab pos="974462" algn="l"/>
              </a:tabLst>
            </a:pPr>
            <a:r>
              <a:rPr lang="en-US" sz="1000" dirty="0"/>
              <a:t>US Stocks:	Russell 3000 Stock Index</a:t>
            </a:r>
            <a:br>
              <a:rPr lang="en-US" sz="1000" dirty="0"/>
            </a:br>
            <a:r>
              <a:rPr lang="en-US" sz="1000" dirty="0"/>
              <a:t>Int’l Stocks:	MSCI ACWI ex-USA Index</a:t>
            </a:r>
          </a:p>
          <a:p>
            <a:pPr>
              <a:tabLst>
                <a:tab pos="974462" algn="l"/>
              </a:tabLst>
            </a:pPr>
            <a:r>
              <a:rPr lang="en-US" sz="1000" dirty="0"/>
              <a:t>Bonds:  	Barclays Capital  Gov’t /Corp Bond Index</a:t>
            </a:r>
          </a:p>
          <a:p>
            <a:pPr>
              <a:tabLst>
                <a:tab pos="974462" algn="l"/>
              </a:tabLst>
            </a:pPr>
            <a:r>
              <a:rPr lang="en-US" sz="1000" dirty="0"/>
              <a:t>Real Estate:	Dow Jones US Real Estate Composite Index</a:t>
            </a:r>
          </a:p>
          <a:p>
            <a:pPr>
              <a:tabLst>
                <a:tab pos="974462" algn="l"/>
              </a:tabLst>
            </a:pPr>
            <a:r>
              <a:rPr lang="en-US" sz="1000" dirty="0"/>
              <a:t>Alternative Inv.:	SPDR Gold Shares ETF (as of April 29, 2013)</a:t>
            </a:r>
          </a:p>
          <a:p>
            <a:pPr>
              <a:tabLst>
                <a:tab pos="974462" algn="l"/>
              </a:tabLst>
            </a:pPr>
            <a:r>
              <a:rPr lang="en-US" sz="1000" dirty="0"/>
              <a:t>Cash:	90-Day Treasury Bills</a:t>
            </a:r>
          </a:p>
        </p:txBody>
      </p:sp>
      <p:sp>
        <p:nvSpPr>
          <p:cNvPr id="11" name="Rectangle 10"/>
          <p:cNvSpPr/>
          <p:nvPr/>
        </p:nvSpPr>
        <p:spPr>
          <a:xfrm>
            <a:off x="837281" y="5992785"/>
            <a:ext cx="10231970" cy="241219"/>
          </a:xfrm>
          <a:prstGeom prst="rect">
            <a:avLst/>
          </a:prstGeom>
        </p:spPr>
        <p:txBody>
          <a:bodyPr wrap="square" lIns="86486" tIns="43243" rIns="86486" bIns="43243">
            <a:spAutoFit/>
          </a:bodyPr>
          <a:lstStyle/>
          <a:p>
            <a:r>
              <a:rPr lang="en-US" sz="1000" dirty="0">
                <a:solidFill>
                  <a:schemeClr val="tx1">
                    <a:lumMod val="75000"/>
                    <a:lumOff val="25000"/>
                  </a:schemeClr>
                </a:solidFill>
                <a:cs typeface="Arial" panose="020B0604020202020204" pitchFamily="34" charset="0"/>
              </a:rPr>
              <a:t>Past Performance is not a guarantee of future investment results. Information shown is Gross-of-Fees – actual Net of Fee performance will be lower than those shown.</a:t>
            </a:r>
          </a:p>
        </p:txBody>
      </p:sp>
      <p:graphicFrame>
        <p:nvGraphicFramePr>
          <p:cNvPr id="12" name="Chart 11">
            <a:extLst>
              <a:ext uri="{FF2B5EF4-FFF2-40B4-BE49-F238E27FC236}">
                <a16:creationId xmlns:a16="http://schemas.microsoft.com/office/drawing/2014/main" xmlns="" id="{4E545161-76FD-47ED-BF23-EF03E3F4635E}"/>
              </a:ext>
            </a:extLst>
          </p:cNvPr>
          <p:cNvGraphicFramePr/>
          <p:nvPr>
            <p:extLst>
              <p:ext uri="{D42A27DB-BD31-4B8C-83A1-F6EECF244321}">
                <p14:modId xmlns:p14="http://schemas.microsoft.com/office/powerpoint/2010/main" val="80083312"/>
              </p:ext>
            </p:extLst>
          </p:nvPr>
        </p:nvGraphicFramePr>
        <p:xfrm>
          <a:off x="1710965" y="1910577"/>
          <a:ext cx="8484601" cy="3363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2952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International Equity Markets – Price Performance</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5</a:t>
            </a:fld>
            <a:endParaRPr lang="en-US" dirty="0"/>
          </a:p>
        </p:txBody>
      </p:sp>
      <p:sp>
        <p:nvSpPr>
          <p:cNvPr id="5" name="Text Placeholder 4"/>
          <p:cNvSpPr>
            <a:spLocks noGrp="1"/>
          </p:cNvSpPr>
          <p:nvPr>
            <p:ph type="body" sz="quarter" idx="14"/>
          </p:nvPr>
        </p:nvSpPr>
        <p:spPr/>
        <p:txBody>
          <a:bodyPr/>
          <a:lstStyle/>
          <a:p>
            <a:endParaRPr lang="en-US"/>
          </a:p>
        </p:txBody>
      </p:sp>
      <p:sp>
        <p:nvSpPr>
          <p:cNvPr id="7" name="Content Placeholder 1"/>
          <p:cNvSpPr>
            <a:spLocks noGrp="1"/>
          </p:cNvSpPr>
          <p:nvPr>
            <p:ph sz="quarter" idx="18"/>
          </p:nvPr>
        </p:nvSpPr>
        <p:spPr>
          <a:xfrm>
            <a:off x="914400" y="1295400"/>
            <a:ext cx="10248900" cy="511366"/>
          </a:xfrm>
        </p:spPr>
        <p:txBody>
          <a:bodyPr>
            <a:normAutofit/>
          </a:bodyPr>
          <a:lstStyle/>
          <a:p>
            <a:pPr marL="0" indent="0" algn="ctr">
              <a:buNone/>
            </a:pPr>
            <a:r>
              <a:rPr lang="en-US" dirty="0"/>
              <a:t>Year to Date 2019 versus Calendar Years 2018 - 2017</a:t>
            </a:r>
            <a:br>
              <a:rPr lang="en-US" dirty="0"/>
            </a:br>
            <a:r>
              <a:rPr lang="en-US" dirty="0"/>
              <a:t>As of January 31, 2019</a:t>
            </a:r>
          </a:p>
          <a:p>
            <a:endParaRPr lang="en-US" dirty="0">
              <a:effectLst/>
            </a:endParaRPr>
          </a:p>
        </p:txBody>
      </p:sp>
      <p:sp>
        <p:nvSpPr>
          <p:cNvPr id="11" name="Rectangle 10"/>
          <p:cNvSpPr/>
          <p:nvPr/>
        </p:nvSpPr>
        <p:spPr>
          <a:xfrm>
            <a:off x="837281" y="5992785"/>
            <a:ext cx="10231970" cy="241219"/>
          </a:xfrm>
          <a:prstGeom prst="rect">
            <a:avLst/>
          </a:prstGeom>
        </p:spPr>
        <p:txBody>
          <a:bodyPr wrap="square" lIns="86486" tIns="43243" rIns="86486" bIns="43243">
            <a:spAutoFit/>
          </a:bodyPr>
          <a:lstStyle/>
          <a:p>
            <a:r>
              <a:rPr lang="en-US" sz="1000" dirty="0">
                <a:solidFill>
                  <a:schemeClr val="tx1">
                    <a:lumMod val="75000"/>
                    <a:lumOff val="25000"/>
                  </a:schemeClr>
                </a:solidFill>
                <a:cs typeface="Arial" panose="020B0604020202020204" pitchFamily="34" charset="0"/>
              </a:rPr>
              <a:t>Past Performance is not a guarantee of future investment results. Information shown is Gross-of-Fees – actual Net of Fee performance will be lower than those shown.</a:t>
            </a:r>
          </a:p>
        </p:txBody>
      </p:sp>
      <p:sp>
        <p:nvSpPr>
          <p:cNvPr id="13" name="Text Box 4"/>
          <p:cNvSpPr txBox="1">
            <a:spLocks noChangeArrowheads="1"/>
          </p:cNvSpPr>
          <p:nvPr/>
        </p:nvSpPr>
        <p:spPr bwMode="auto">
          <a:xfrm>
            <a:off x="914400" y="5751175"/>
            <a:ext cx="10248900" cy="225838"/>
          </a:xfrm>
          <a:prstGeom prst="rect">
            <a:avLst/>
          </a:prstGeom>
          <a:noFill/>
          <a:ln w="9525">
            <a:noFill/>
            <a:miter lim="800000"/>
            <a:headEnd/>
            <a:tailEnd/>
          </a:ln>
        </p:spPr>
        <p:txBody>
          <a:bodyPr wrap="square" lIns="86493" tIns="43247" rIns="86493" bIns="43247">
            <a:spAutoFit/>
          </a:bodyPr>
          <a:lstStyle/>
          <a:p>
            <a:pPr algn="ctr">
              <a:spcBef>
                <a:spcPct val="50000"/>
              </a:spcBef>
            </a:pPr>
            <a:r>
              <a:rPr lang="en-US" sz="900" dirty="0">
                <a:solidFill>
                  <a:schemeClr val="bg2">
                    <a:lumMod val="50000"/>
                  </a:schemeClr>
                </a:solidFill>
              </a:rPr>
              <a:t>NOTE: Some countries may </a:t>
            </a:r>
            <a:r>
              <a:rPr lang="en-US" sz="900" dirty="0" smtClean="0">
                <a:solidFill>
                  <a:schemeClr val="bg2">
                    <a:lumMod val="50000"/>
                  </a:schemeClr>
                </a:solidFill>
              </a:rPr>
              <a:t>be </a:t>
            </a:r>
            <a:r>
              <a:rPr lang="en-US" sz="900" dirty="0">
                <a:solidFill>
                  <a:schemeClr val="bg2">
                    <a:lumMod val="50000"/>
                  </a:schemeClr>
                </a:solidFill>
              </a:rPr>
              <a:t>counted in more than one region.</a:t>
            </a:r>
          </a:p>
        </p:txBody>
      </p:sp>
      <p:graphicFrame>
        <p:nvGraphicFramePr>
          <p:cNvPr id="10" name="Chart 9">
            <a:extLst>
              <a:ext uri="{FF2B5EF4-FFF2-40B4-BE49-F238E27FC236}">
                <a16:creationId xmlns:a16="http://schemas.microsoft.com/office/drawing/2014/main" xmlns="" id="{06B4A623-6759-4B47-8797-E8738E52DC21}"/>
              </a:ext>
            </a:extLst>
          </p:cNvPr>
          <p:cNvGraphicFramePr/>
          <p:nvPr>
            <p:extLst>
              <p:ext uri="{D42A27DB-BD31-4B8C-83A1-F6EECF244321}">
                <p14:modId xmlns:p14="http://schemas.microsoft.com/office/powerpoint/2010/main" val="452053578"/>
              </p:ext>
            </p:extLst>
          </p:nvPr>
        </p:nvGraphicFramePr>
        <p:xfrm>
          <a:off x="914400" y="1850193"/>
          <a:ext cx="10154851" cy="3944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3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Style Returns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6</a:t>
            </a:fld>
            <a:endParaRPr lang="en-US" dirty="0"/>
          </a:p>
        </p:txBody>
      </p:sp>
      <p:sp>
        <p:nvSpPr>
          <p:cNvPr id="5" name="Text Placeholder 4"/>
          <p:cNvSpPr>
            <a:spLocks noGrp="1"/>
          </p:cNvSpPr>
          <p:nvPr>
            <p:ph type="body" sz="quarter" idx="14"/>
          </p:nvPr>
        </p:nvSpPr>
        <p:spPr/>
        <p:txBody>
          <a:bodyPr/>
          <a:lstStyle/>
          <a:p>
            <a:endParaRPr lang="en-US"/>
          </a:p>
        </p:txBody>
      </p:sp>
      <p:sp>
        <p:nvSpPr>
          <p:cNvPr id="7" name="Content Placeholder 1"/>
          <p:cNvSpPr>
            <a:spLocks noGrp="1"/>
          </p:cNvSpPr>
          <p:nvPr>
            <p:ph sz="quarter" idx="18"/>
          </p:nvPr>
        </p:nvSpPr>
        <p:spPr>
          <a:xfrm>
            <a:off x="914400" y="1295400"/>
            <a:ext cx="10248900" cy="511366"/>
          </a:xfrm>
        </p:spPr>
        <p:txBody>
          <a:bodyPr>
            <a:normAutofit/>
          </a:bodyPr>
          <a:lstStyle/>
          <a:p>
            <a:pPr marL="0" indent="0" algn="ctr">
              <a:buNone/>
            </a:pPr>
            <a:r>
              <a:rPr lang="en-US" dirty="0"/>
              <a:t>Year to Date 2019 versus Calendar Years 2018 - 2017</a:t>
            </a:r>
            <a:br>
              <a:rPr lang="en-US" dirty="0"/>
            </a:br>
            <a:r>
              <a:rPr lang="en-US" dirty="0"/>
              <a:t>As of January 31, 2019</a:t>
            </a:r>
          </a:p>
          <a:p>
            <a:endParaRPr lang="en-US" dirty="0">
              <a:effectLst/>
            </a:endParaRPr>
          </a:p>
        </p:txBody>
      </p:sp>
      <p:sp>
        <p:nvSpPr>
          <p:cNvPr id="11" name="Rectangle 10"/>
          <p:cNvSpPr/>
          <p:nvPr/>
        </p:nvSpPr>
        <p:spPr>
          <a:xfrm>
            <a:off x="837281" y="5992785"/>
            <a:ext cx="10231970" cy="241219"/>
          </a:xfrm>
          <a:prstGeom prst="rect">
            <a:avLst/>
          </a:prstGeom>
        </p:spPr>
        <p:txBody>
          <a:bodyPr wrap="square" lIns="86486" tIns="43243" rIns="86486" bIns="43243">
            <a:spAutoFit/>
          </a:bodyPr>
          <a:lstStyle/>
          <a:p>
            <a:r>
              <a:rPr lang="en-US" sz="1000" dirty="0">
                <a:solidFill>
                  <a:schemeClr val="tx1">
                    <a:lumMod val="75000"/>
                    <a:lumOff val="25000"/>
                  </a:schemeClr>
                </a:solidFill>
                <a:cs typeface="Arial" panose="020B0604020202020204" pitchFamily="34" charset="0"/>
              </a:rPr>
              <a:t>Past Performance is not a guarantee of future investment results. Information shown is Gross-of-Fees – actual Net of Fee performance will be lower than those shown.</a:t>
            </a:r>
          </a:p>
        </p:txBody>
      </p:sp>
      <p:graphicFrame>
        <p:nvGraphicFramePr>
          <p:cNvPr id="9" name="Chart 8">
            <a:extLst>
              <a:ext uri="{FF2B5EF4-FFF2-40B4-BE49-F238E27FC236}">
                <a16:creationId xmlns:a16="http://schemas.microsoft.com/office/drawing/2014/main" xmlns="" id="{45E5C6F3-A5DD-470B-8295-DC1801A214B5}"/>
              </a:ext>
            </a:extLst>
          </p:cNvPr>
          <p:cNvGraphicFramePr/>
          <p:nvPr>
            <p:extLst>
              <p:ext uri="{D42A27DB-BD31-4B8C-83A1-F6EECF244321}">
                <p14:modId xmlns:p14="http://schemas.microsoft.com/office/powerpoint/2010/main" val="2056193909"/>
              </p:ext>
            </p:extLst>
          </p:nvPr>
        </p:nvGraphicFramePr>
        <p:xfrm>
          <a:off x="914400" y="1855262"/>
          <a:ext cx="10231969" cy="4137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6757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Bond Sector Returns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7</a:t>
            </a:fld>
            <a:endParaRPr lang="en-US" dirty="0"/>
          </a:p>
        </p:txBody>
      </p:sp>
      <p:sp>
        <p:nvSpPr>
          <p:cNvPr id="5" name="Text Placeholder 4"/>
          <p:cNvSpPr>
            <a:spLocks noGrp="1"/>
          </p:cNvSpPr>
          <p:nvPr>
            <p:ph type="body" sz="quarter" idx="14"/>
          </p:nvPr>
        </p:nvSpPr>
        <p:spPr/>
        <p:txBody>
          <a:bodyPr/>
          <a:lstStyle/>
          <a:p>
            <a:endParaRPr lang="en-US"/>
          </a:p>
        </p:txBody>
      </p:sp>
      <p:sp>
        <p:nvSpPr>
          <p:cNvPr id="7" name="Content Placeholder 1"/>
          <p:cNvSpPr>
            <a:spLocks noGrp="1"/>
          </p:cNvSpPr>
          <p:nvPr>
            <p:ph sz="quarter" idx="18"/>
          </p:nvPr>
        </p:nvSpPr>
        <p:spPr>
          <a:xfrm>
            <a:off x="914400" y="1295400"/>
            <a:ext cx="10248900" cy="511366"/>
          </a:xfrm>
        </p:spPr>
        <p:txBody>
          <a:bodyPr>
            <a:normAutofit/>
          </a:bodyPr>
          <a:lstStyle/>
          <a:p>
            <a:pPr marL="0" indent="0" algn="ctr">
              <a:buNone/>
            </a:pPr>
            <a:r>
              <a:rPr lang="en-US" dirty="0"/>
              <a:t>Year to Date 2019 versus Calendar Years 2018 - 2017</a:t>
            </a:r>
            <a:br>
              <a:rPr lang="en-US" dirty="0"/>
            </a:br>
            <a:r>
              <a:rPr lang="en-US" dirty="0"/>
              <a:t>As of January 31, 2019</a:t>
            </a:r>
          </a:p>
          <a:p>
            <a:endParaRPr lang="en-US" dirty="0">
              <a:effectLst/>
            </a:endParaRPr>
          </a:p>
        </p:txBody>
      </p:sp>
      <p:sp>
        <p:nvSpPr>
          <p:cNvPr id="11" name="Rectangle 10"/>
          <p:cNvSpPr/>
          <p:nvPr/>
        </p:nvSpPr>
        <p:spPr>
          <a:xfrm>
            <a:off x="837281" y="5992785"/>
            <a:ext cx="10231970" cy="241219"/>
          </a:xfrm>
          <a:prstGeom prst="rect">
            <a:avLst/>
          </a:prstGeom>
        </p:spPr>
        <p:txBody>
          <a:bodyPr wrap="square" lIns="86486" tIns="43243" rIns="86486" bIns="43243">
            <a:spAutoFit/>
          </a:bodyPr>
          <a:lstStyle/>
          <a:p>
            <a:r>
              <a:rPr lang="en-US" sz="1000" dirty="0">
                <a:solidFill>
                  <a:schemeClr val="tx1">
                    <a:lumMod val="75000"/>
                    <a:lumOff val="25000"/>
                  </a:schemeClr>
                </a:solidFill>
                <a:cs typeface="Arial" panose="020B0604020202020204" pitchFamily="34" charset="0"/>
              </a:rPr>
              <a:t>Past Performance is not a guarantee of future investment results. Information shown is Gross-of-Fees – actual Net of Fee performance will be lower than those shown.</a:t>
            </a:r>
          </a:p>
        </p:txBody>
      </p:sp>
      <p:graphicFrame>
        <p:nvGraphicFramePr>
          <p:cNvPr id="10" name="Chart 9"/>
          <p:cNvGraphicFramePr/>
          <p:nvPr>
            <p:extLst>
              <p:ext uri="{D42A27DB-BD31-4B8C-83A1-F6EECF244321}">
                <p14:modId xmlns:p14="http://schemas.microsoft.com/office/powerpoint/2010/main" val="1925202045"/>
              </p:ext>
            </p:extLst>
          </p:nvPr>
        </p:nvGraphicFramePr>
        <p:xfrm>
          <a:off x="837281" y="1720526"/>
          <a:ext cx="10309089" cy="4358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4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Were All of the Winners?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8</a:t>
            </a:fld>
            <a:endParaRPr lang="en-US" dirty="0"/>
          </a:p>
        </p:txBody>
      </p:sp>
      <p:sp>
        <p:nvSpPr>
          <p:cNvPr id="5" name="Text Placeholder 4"/>
          <p:cNvSpPr>
            <a:spLocks noGrp="1"/>
          </p:cNvSpPr>
          <p:nvPr>
            <p:ph type="body" sz="quarter" idx="14"/>
          </p:nvPr>
        </p:nvSpPr>
        <p:spPr/>
        <p:txBody>
          <a:bodyPr/>
          <a:lstStyle/>
          <a:p>
            <a:endParaRPr lang="en-US"/>
          </a:p>
        </p:txBody>
      </p:sp>
      <p:pic>
        <p:nvPicPr>
          <p:cNvPr id="10" name="Picture 9">
            <a:extLst>
              <a:ext uri="{FF2B5EF4-FFF2-40B4-BE49-F238E27FC236}">
                <a16:creationId xmlns:a16="http://schemas.microsoft.com/office/drawing/2014/main" xmlns="" id="{A0C4E3C3-8536-4278-AF70-8EF3E35060C2}"/>
              </a:ext>
            </a:extLst>
          </p:cNvPr>
          <p:cNvPicPr>
            <a:picLocks noChangeAspect="1"/>
          </p:cNvPicPr>
          <p:nvPr/>
        </p:nvPicPr>
        <p:blipFill>
          <a:blip r:embed="rId3"/>
          <a:stretch>
            <a:fillRect/>
          </a:stretch>
        </p:blipFill>
        <p:spPr>
          <a:xfrm>
            <a:off x="2935637" y="1559242"/>
            <a:ext cx="6206428" cy="4268915"/>
          </a:xfrm>
          <a:prstGeom prst="rect">
            <a:avLst/>
          </a:prstGeom>
        </p:spPr>
      </p:pic>
    </p:spTree>
    <p:extLst>
      <p:ext uri="{BB962C8B-B14F-4D97-AF65-F5344CB8AC3E}">
        <p14:creationId xmlns:p14="http://schemas.microsoft.com/office/powerpoint/2010/main" val="713805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Were All of the Winners?</a:t>
            </a:r>
            <a:endParaRPr lang="en-US" dirty="0"/>
          </a:p>
        </p:txBody>
      </p:sp>
      <p:sp>
        <p:nvSpPr>
          <p:cNvPr id="20" name="Footer Placeholder 19"/>
          <p:cNvSpPr>
            <a:spLocks noGrp="1"/>
          </p:cNvSpPr>
          <p:nvPr>
            <p:ph type="ftr" sz="quarter" idx="16"/>
          </p:nvPr>
        </p:nvSpPr>
        <p:spPr>
          <a:xfrm>
            <a:off x="2097468" y="6571641"/>
            <a:ext cx="8615968" cy="133954"/>
          </a:xfrm>
        </p:spPr>
        <p:txBody>
          <a:bodyPr/>
          <a:lstStyle/>
          <a:p>
            <a:r>
              <a:rPr lang="en-US" dirty="0" smtClean="0"/>
              <a:t>Economic &amp; Market Outlook 2019</a:t>
            </a:r>
            <a:endParaRPr lang="en-US" dirty="0"/>
          </a:p>
        </p:txBody>
      </p:sp>
      <p:sp>
        <p:nvSpPr>
          <p:cNvPr id="21" name="Slide Number Placeholder 20"/>
          <p:cNvSpPr>
            <a:spLocks noGrp="1"/>
          </p:cNvSpPr>
          <p:nvPr>
            <p:ph type="sldNum" sz="quarter" idx="17"/>
          </p:nvPr>
        </p:nvSpPr>
        <p:spPr/>
        <p:txBody>
          <a:bodyPr/>
          <a:lstStyle/>
          <a:p>
            <a:fld id="{EA6A5D38-418B-4A48-B32F-0231458F41CC}" type="slidenum">
              <a:rPr lang="en-US" smtClean="0"/>
              <a:pPr/>
              <a:t>9</a:t>
            </a:fld>
            <a:endParaRPr lang="en-US" dirty="0"/>
          </a:p>
        </p:txBody>
      </p:sp>
      <p:sp>
        <p:nvSpPr>
          <p:cNvPr id="5" name="Text Placeholder 4"/>
          <p:cNvSpPr>
            <a:spLocks noGrp="1"/>
          </p:cNvSpPr>
          <p:nvPr>
            <p:ph type="body" sz="quarter" idx="14"/>
          </p:nvPr>
        </p:nvSpPr>
        <p:spPr/>
        <p:txBody>
          <a:bodyPr/>
          <a:lstStyle/>
          <a:p>
            <a:endParaRPr lang="en-US"/>
          </a:p>
        </p:txBody>
      </p:sp>
      <p:sp>
        <p:nvSpPr>
          <p:cNvPr id="7" name="Rectangle 6">
            <a:extLst>
              <a:ext uri="{FF2B5EF4-FFF2-40B4-BE49-F238E27FC236}">
                <a16:creationId xmlns:a16="http://schemas.microsoft.com/office/drawing/2014/main" xmlns="" id="{B2F0DA90-563C-4708-9B2C-BB9820C62587}"/>
              </a:ext>
            </a:extLst>
          </p:cNvPr>
          <p:cNvSpPr/>
          <p:nvPr/>
        </p:nvSpPr>
        <p:spPr>
          <a:xfrm>
            <a:off x="914402" y="5773490"/>
            <a:ext cx="10231967" cy="400110"/>
          </a:xfrm>
          <a:prstGeom prst="rect">
            <a:avLst/>
          </a:prstGeom>
        </p:spPr>
        <p:txBody>
          <a:bodyPr wrap="square">
            <a:spAutoFit/>
          </a:bodyPr>
          <a:lstStyle/>
          <a:p>
            <a:r>
              <a:rPr lang="en-US" sz="1000" dirty="0">
                <a:solidFill>
                  <a:schemeClr val="bg2">
                    <a:lumMod val="25000"/>
                  </a:schemeClr>
                </a:solidFill>
              </a:rPr>
              <a:t>Source: Bloomberg, Morgan Stanley Research; Note: We compute annual returns minus US headline inflation. Green means returns (in USD) beat inflation, and red means returns trailed inflation.  2018 data as of December 17, 2018.</a:t>
            </a:r>
          </a:p>
        </p:txBody>
      </p:sp>
      <p:graphicFrame>
        <p:nvGraphicFramePr>
          <p:cNvPr id="8" name="Object 7">
            <a:extLst>
              <a:ext uri="{FF2B5EF4-FFF2-40B4-BE49-F238E27FC236}">
                <a16:creationId xmlns:a16="http://schemas.microsoft.com/office/drawing/2014/main" xmlns="" id="{013F4096-0095-4E8E-82BF-7C2370330856}"/>
              </a:ext>
            </a:extLst>
          </p:cNvPr>
          <p:cNvGraphicFramePr>
            <a:graphicFrameLocks noChangeAspect="1"/>
          </p:cNvGraphicFramePr>
          <p:nvPr>
            <p:extLst>
              <p:ext uri="{D42A27DB-BD31-4B8C-83A1-F6EECF244321}">
                <p14:modId xmlns:p14="http://schemas.microsoft.com/office/powerpoint/2010/main" val="1036229381"/>
              </p:ext>
            </p:extLst>
          </p:nvPr>
        </p:nvGraphicFramePr>
        <p:xfrm>
          <a:off x="914402" y="1269391"/>
          <a:ext cx="10248897" cy="4501219"/>
        </p:xfrm>
        <a:graphic>
          <a:graphicData uri="http://schemas.openxmlformats.org/presentationml/2006/ole">
            <mc:AlternateContent xmlns:mc="http://schemas.openxmlformats.org/markup-compatibility/2006">
              <mc:Choice xmlns:v="urn:schemas-microsoft-com:vml" Requires="v">
                <p:oleObj spid="_x0000_s1090" name="Worksheet" r:id="rId4" imgW="15039991" imgH="5153076" progId="Excel.Sheet.12">
                  <p:embed/>
                </p:oleObj>
              </mc:Choice>
              <mc:Fallback>
                <p:oleObj name="Worksheet" r:id="rId4" imgW="15039991" imgH="5153076" progId="Excel.Sheet.12">
                  <p:embed/>
                  <p:pic>
                    <p:nvPicPr>
                      <p:cNvPr id="0" name=""/>
                      <p:cNvPicPr/>
                      <p:nvPr/>
                    </p:nvPicPr>
                    <p:blipFill>
                      <a:blip r:embed="rId5"/>
                      <a:stretch>
                        <a:fillRect/>
                      </a:stretch>
                    </p:blipFill>
                    <p:spPr>
                      <a:xfrm>
                        <a:off x="914402" y="1269391"/>
                        <a:ext cx="10248897" cy="4501219"/>
                      </a:xfrm>
                      <a:prstGeom prst="rect">
                        <a:avLst/>
                      </a:prstGeom>
                    </p:spPr>
                  </p:pic>
                </p:oleObj>
              </mc:Fallback>
            </mc:AlternateContent>
          </a:graphicData>
        </a:graphic>
      </p:graphicFrame>
    </p:spTree>
    <p:extLst>
      <p:ext uri="{BB962C8B-B14F-4D97-AF65-F5344CB8AC3E}">
        <p14:creationId xmlns:p14="http://schemas.microsoft.com/office/powerpoint/2010/main" val="1187779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Synovus 2018">
  <a:themeElements>
    <a:clrScheme name="Synovus Corp Colors">
      <a:dk1>
        <a:srgbClr val="000000"/>
      </a:dk1>
      <a:lt1>
        <a:srgbClr val="FFFFFF"/>
      </a:lt1>
      <a:dk2>
        <a:srgbClr val="3F3F3F"/>
      </a:dk2>
      <a:lt2>
        <a:srgbClr val="F2F2F2"/>
      </a:lt2>
      <a:accent1>
        <a:srgbClr val="E61E25"/>
      </a:accent1>
      <a:accent2>
        <a:srgbClr val="1C1C1C"/>
      </a:accent2>
      <a:accent3>
        <a:srgbClr val="5F5F5F"/>
      </a:accent3>
      <a:accent4>
        <a:srgbClr val="969696"/>
      </a:accent4>
      <a:accent5>
        <a:srgbClr val="4D4D4D"/>
      </a:accent5>
      <a:accent6>
        <a:srgbClr val="B2B2B2"/>
      </a:accent6>
      <a:hlink>
        <a:srgbClr val="5F5F5F"/>
      </a:hlink>
      <a:folHlink>
        <a:srgbClr val="919191"/>
      </a:folHlink>
    </a:clrScheme>
    <a:fontScheme name="Custom 1">
      <a:majorFont>
        <a:latin typeface="Franklin Gothic Medium"/>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91440" rtlCol="0">
        <a:spAutoFit/>
      </a:bodyPr>
      <a:lstStyle>
        <a:defPPr>
          <a:defRPr sz="1300" dirty="0" smtClean="0">
            <a:solidFill>
              <a:schemeClr val="bg2"/>
            </a:solidFill>
          </a:defRPr>
        </a:defPPr>
      </a:lstStyle>
    </a:txDef>
  </a:objectDefaults>
  <a:extraClrSchemeLst/>
  <a:extLst>
    <a:ext uri="{05A4C25C-085E-4340-85A3-A5531E510DB2}">
      <thm15:themeFamily xmlns:thm15="http://schemas.microsoft.com/office/thememl/2012/main" name="Synovus-PowerPoint Template-Corporate Colors-Economic Forecast.pptx" id="{6DEE2BFD-D9F9-483C-AEB3-E48ACC4ED8F8}" vid="{B400048B-04C5-4565-B5FC-FE5FF829800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ynovus 2018 Appendix">
  <a:themeElements>
    <a:clrScheme name="Synovus Corp Colors">
      <a:dk1>
        <a:srgbClr val="000000"/>
      </a:dk1>
      <a:lt1>
        <a:srgbClr val="FFFFFF"/>
      </a:lt1>
      <a:dk2>
        <a:srgbClr val="3F3F3F"/>
      </a:dk2>
      <a:lt2>
        <a:srgbClr val="F2F2F2"/>
      </a:lt2>
      <a:accent1>
        <a:srgbClr val="E61E25"/>
      </a:accent1>
      <a:accent2>
        <a:srgbClr val="1C1C1C"/>
      </a:accent2>
      <a:accent3>
        <a:srgbClr val="5F5F5F"/>
      </a:accent3>
      <a:accent4>
        <a:srgbClr val="969696"/>
      </a:accent4>
      <a:accent5>
        <a:srgbClr val="4D4D4D"/>
      </a:accent5>
      <a:accent6>
        <a:srgbClr val="B2B2B2"/>
      </a:accent6>
      <a:hlink>
        <a:srgbClr val="5F5F5F"/>
      </a:hlink>
      <a:folHlink>
        <a:srgbClr val="919191"/>
      </a:folHlink>
    </a:clrScheme>
    <a:fontScheme name="Custom 1">
      <a:majorFont>
        <a:latin typeface="Franklin Gothic Medium"/>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novus-PowerPoint Template-Corporate Colors-Economic Forecast.pptx" id="{6DEE2BFD-D9F9-483C-AEB3-E48ACC4ED8F8}" vid="{39CCE12E-9553-45CE-972F-1069A8F4B9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Synovus-Economic Forecast 2019</Template>
  <TotalTime>242</TotalTime>
  <Words>2454</Words>
  <Application>Microsoft Macintosh PowerPoint</Application>
  <PresentationFormat>Widescreen</PresentationFormat>
  <Paragraphs>344</Paragraphs>
  <Slides>35</Slides>
  <Notes>33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7" baseType="lpstr">
      <vt:lpstr>Calibri</vt:lpstr>
      <vt:lpstr>Calibri Light</vt:lpstr>
      <vt:lpstr>Franklin Gothic Demi</vt:lpstr>
      <vt:lpstr>Franklin Gothic Medium</vt:lpstr>
      <vt:lpstr>Georgia</vt:lpstr>
      <vt:lpstr>Times New Roman</vt:lpstr>
      <vt:lpstr>Wingdings 2</vt:lpstr>
      <vt:lpstr>Arial</vt:lpstr>
      <vt:lpstr>Synovus 2018</vt:lpstr>
      <vt:lpstr>Custom Design</vt:lpstr>
      <vt:lpstr>Synovus 2018 Appendix</vt:lpstr>
      <vt:lpstr>Worksheet</vt:lpstr>
      <vt:lpstr>Economic &amp; Market Outlook 2019 The Other Side  of the Growth Hill</vt:lpstr>
      <vt:lpstr>What Is Next?</vt:lpstr>
      <vt:lpstr>Dow Jones Industrial Average vs. Secular Trends</vt:lpstr>
      <vt:lpstr>Asset Class Performance</vt:lpstr>
      <vt:lpstr>International Equity Markets – Price Performance</vt:lpstr>
      <vt:lpstr>Style Returns</vt:lpstr>
      <vt:lpstr>Bond Sector Returns</vt:lpstr>
      <vt:lpstr>Where Were All of the Winners?</vt:lpstr>
      <vt:lpstr>Where Were All of the Winners?</vt:lpstr>
      <vt:lpstr>A Side-by-Side Comparison: 2016 Bearishness vs. 2018 Bullishness</vt:lpstr>
      <vt:lpstr>S&amp;P 500 Historical Bull Markets</vt:lpstr>
      <vt:lpstr>Bull Market Top Checklist</vt:lpstr>
      <vt:lpstr>Valuation Metrics in Perspective</vt:lpstr>
      <vt:lpstr>Global Macroeconomic Issues</vt:lpstr>
      <vt:lpstr>Ten Year Treasury Yields</vt:lpstr>
      <vt:lpstr>Central Bank Summary</vt:lpstr>
      <vt:lpstr>Important Questions for the Road Ahead</vt:lpstr>
      <vt:lpstr>Corporate Profits</vt:lpstr>
      <vt:lpstr>Debt is Very High</vt:lpstr>
      <vt:lpstr>The Components Have Changed</vt:lpstr>
      <vt:lpstr>Deficits are Still Growing</vt:lpstr>
      <vt:lpstr>Interest Payments are Rising</vt:lpstr>
      <vt:lpstr>GDP Growth</vt:lpstr>
      <vt:lpstr>Labor Market Perspectives</vt:lpstr>
      <vt:lpstr>Fiscal Policy is Dwarfing Tariffs in 2018</vt:lpstr>
      <vt:lpstr>But 2019 Paints a Different Picture</vt:lpstr>
      <vt:lpstr>Market Corrections</vt:lpstr>
      <vt:lpstr>Now or Never?</vt:lpstr>
      <vt:lpstr>Key S&amp;P 500 Levels for 2019: 2,375 – 2,700</vt:lpstr>
      <vt:lpstr>Playing by Secular Bull Market Rules</vt:lpstr>
      <vt:lpstr>Cyclical Bears in Secular Bulls: 8, -20%, 50%</vt:lpstr>
      <vt:lpstr>Volatility Typically Moves in a Secular Fashion</vt:lpstr>
      <vt:lpstr>Global Macroeconomic Issues</vt:lpstr>
      <vt:lpstr>How the Portfolio is Positioned Today</vt:lpstr>
      <vt:lpstr>Compliance Note</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Forecast 2018</dc:title>
  <dc:creator>Jenny Horton</dc:creator>
  <cp:lastModifiedBy>Jenny Horton</cp:lastModifiedBy>
  <cp:revision>148</cp:revision>
  <cp:lastPrinted>2019-01-14T17:58:59Z</cp:lastPrinted>
  <dcterms:created xsi:type="dcterms:W3CDTF">2019-01-10T21:31:50Z</dcterms:created>
  <dcterms:modified xsi:type="dcterms:W3CDTF">2019-02-18T16:02:27Z</dcterms:modified>
</cp:coreProperties>
</file>