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 id="2147483697" r:id="rId2"/>
  </p:sldMasterIdLst>
  <p:notesMasterIdLst>
    <p:notesMasterId r:id="rId40"/>
  </p:notesMasterIdLst>
  <p:sldIdLst>
    <p:sldId id="290"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9" r:id="rId35"/>
    <p:sldId id="345" r:id="rId36"/>
    <p:sldId id="346" r:id="rId37"/>
    <p:sldId id="347" r:id="rId38"/>
    <p:sldId id="34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61E24"/>
    <a:srgbClr val="D6D8D8"/>
    <a:srgbClr val="B7B9B9"/>
    <a:srgbClr val="888C8C"/>
    <a:srgbClr val="3C3E3E"/>
    <a:srgbClr val="E61E25"/>
    <a:srgbClr val="8F0F57"/>
    <a:srgbClr val="ADAFAF"/>
    <a:srgbClr val="00B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6" autoAdjust="0"/>
    <p:restoredTop sz="94656"/>
  </p:normalViewPr>
  <p:slideViewPr>
    <p:cSldViewPr snapToGrid="0" snapToObjects="1">
      <p:cViewPr>
        <p:scale>
          <a:sx n="168" d="100"/>
          <a:sy n="168" d="100"/>
        </p:scale>
        <p:origin x="304" y="776"/>
      </p:cViewPr>
      <p:guideLst>
        <p:guide orient="horz" pos="1128"/>
        <p:guide pos="3840"/>
      </p:guideLst>
    </p:cSldViewPr>
  </p:slideViewPr>
  <p:notesTextViewPr>
    <p:cViewPr>
      <p:scale>
        <a:sx n="3" d="2"/>
        <a:sy n="3" d="2"/>
      </p:scale>
      <p:origin x="0" y="0"/>
    </p:cViewPr>
  </p:notesTextViewPr>
  <p:notesViewPr>
    <p:cSldViewPr snapToGrid="0" snapToObjects="1">
      <p:cViewPr varScale="1">
        <p:scale>
          <a:sx n="140" d="100"/>
          <a:sy n="140" d="100"/>
        </p:scale>
        <p:origin x="5360"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5986FF-2566-9E4A-A155-42D2A07E52CD}" type="datetimeFigureOut">
              <a:rPr lang="en-US" smtClean="0"/>
              <a:t>3/26/19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762053-5FE8-7A43-85ED-ABC6A7DE6486}"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a:t>
            </a:fld>
            <a:endParaRPr lang="en-US"/>
          </a:p>
        </p:txBody>
      </p:sp>
    </p:spTree>
    <p:extLst>
      <p:ext uri="{BB962C8B-B14F-4D97-AF65-F5344CB8AC3E}">
        <p14:creationId xmlns:p14="http://schemas.microsoft.com/office/powerpoint/2010/main" val="75183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6</a:t>
            </a:fld>
            <a:endParaRPr lang="en-US"/>
          </a:p>
        </p:txBody>
      </p:sp>
    </p:spTree>
    <p:extLst>
      <p:ext uri="{BB962C8B-B14F-4D97-AF65-F5344CB8AC3E}">
        <p14:creationId xmlns:p14="http://schemas.microsoft.com/office/powerpoint/2010/main" val="71802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Rectangle 10"/>
          <p:cNvSpPr/>
          <p:nvPr/>
        </p:nvSpPr>
        <p:spPr>
          <a:xfrm>
            <a:off x="9753600" y="0"/>
            <a:ext cx="2438402"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2343356"/>
            <a:ext cx="7616064" cy="1145779"/>
          </a:xfrm>
        </p:spPr>
        <p:txBody>
          <a:bodyPr anchor="b">
            <a:noAutofit/>
          </a:bodyPr>
          <a:lstStyle>
            <a:lvl1pPr algn="l">
              <a:lnSpc>
                <a:spcPct val="80000"/>
              </a:lnSpc>
              <a:defRPr sz="4000">
                <a:solidFill>
                  <a:schemeClr val="tx2"/>
                </a:solidFill>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914401" y="3657601"/>
            <a:ext cx="7616065" cy="389467"/>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12" name="Text Placeholder 11"/>
          <p:cNvSpPr>
            <a:spLocks noGrp="1"/>
          </p:cNvSpPr>
          <p:nvPr>
            <p:ph type="body" sz="quarter" idx="14" hasCustomPrompt="1"/>
          </p:nvPr>
        </p:nvSpPr>
        <p:spPr>
          <a:xfrm>
            <a:off x="914400" y="4076979"/>
            <a:ext cx="7616064" cy="821267"/>
          </a:xfrm>
          <a:prstGeom prst="rect">
            <a:avLst/>
          </a:prstGeom>
        </p:spPr>
        <p:txBody>
          <a:bodyPr>
            <a:normAutofit/>
          </a:bodyPr>
          <a:lstStyle>
            <a:lvl1pPr marL="0" indent="0" algn="l">
              <a:spcBef>
                <a:spcPts val="0"/>
              </a:spcBef>
              <a:buFontTx/>
              <a:buNone/>
              <a:defRPr sz="1200" baseline="0">
                <a:solidFill>
                  <a:schemeClr val="bg2"/>
                </a:solidFill>
              </a:defRPr>
            </a:lvl1pPr>
          </a:lstStyle>
          <a:p>
            <a:pPr lvl="0"/>
            <a:r>
              <a:rPr lang="en-US" dirty="0" smtClean="0"/>
              <a:t>Click to add Presenter and/or Date</a:t>
            </a:r>
          </a:p>
        </p:txBody>
      </p:sp>
      <p:sp>
        <p:nvSpPr>
          <p:cNvPr id="9" name="Rectangle 8"/>
          <p:cNvSpPr/>
          <p:nvPr userDrawn="1"/>
        </p:nvSpPr>
        <p:spPr>
          <a:xfrm>
            <a:off x="11733950" y="0"/>
            <a:ext cx="4580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5" name="Group 14"/>
          <p:cNvGrpSpPr/>
          <p:nvPr userDrawn="1"/>
        </p:nvGrpSpPr>
        <p:grpSpPr>
          <a:xfrm>
            <a:off x="10188150" y="253915"/>
            <a:ext cx="1149351" cy="209550"/>
            <a:chOff x="6887494" y="1377450"/>
            <a:chExt cx="1149351" cy="209550"/>
          </a:xfrm>
          <a:solidFill>
            <a:schemeClr val="bg1"/>
          </a:solidFill>
        </p:grpSpPr>
        <p:sp>
          <p:nvSpPr>
            <p:cNvPr id="16"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1871534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37D10836-1D3F-4185-92A5-C82FE22243E0}"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Content Placeholder 4"/>
          <p:cNvSpPr>
            <a:spLocks noGrp="1"/>
          </p:cNvSpPr>
          <p:nvPr>
            <p:ph sz="quarter" idx="20"/>
          </p:nvPr>
        </p:nvSpPr>
        <p:spPr>
          <a:xfrm>
            <a:off x="914403" y="2657454"/>
            <a:ext cx="4826000" cy="3533623"/>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7" name="Content Placeholder 6"/>
          <p:cNvSpPr>
            <a:spLocks noGrp="1"/>
          </p:cNvSpPr>
          <p:nvPr>
            <p:ph sz="quarter" idx="21"/>
          </p:nvPr>
        </p:nvSpPr>
        <p:spPr>
          <a:xfrm>
            <a:off x="6146803" y="2657454"/>
            <a:ext cx="4826000" cy="3533623"/>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4" name="Text Placeholder 3"/>
          <p:cNvSpPr>
            <a:spLocks noGrp="1"/>
          </p:cNvSpPr>
          <p:nvPr>
            <p:ph type="body" sz="quarter" idx="22"/>
          </p:nvPr>
        </p:nvSpPr>
        <p:spPr>
          <a:xfrm>
            <a:off x="914402" y="1295400"/>
            <a:ext cx="9935361" cy="902516"/>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8" name="Text Placeholder 7"/>
          <p:cNvSpPr>
            <a:spLocks noGrp="1"/>
          </p:cNvSpPr>
          <p:nvPr>
            <p:ph type="body" sz="quarter" idx="23" hasCustomPrompt="1"/>
          </p:nvPr>
        </p:nvSpPr>
        <p:spPr>
          <a:xfrm>
            <a:off x="914403" y="2271691"/>
            <a:ext cx="4826000" cy="385763"/>
          </a:xfrm>
          <a:prstGeom prst="rect">
            <a:avLst/>
          </a:prstGeom>
        </p:spPr>
        <p:txBody>
          <a:bodyPr>
            <a:normAutofit/>
          </a:bodyPr>
          <a:lstStyle>
            <a:lvl1pPr marL="0" indent="0">
              <a:buNone/>
              <a:defRPr sz="1600">
                <a:latin typeface="+mj-lt"/>
              </a:defRPr>
            </a:lvl1pPr>
          </a:lstStyle>
          <a:p>
            <a:pPr lvl="0"/>
            <a:r>
              <a:rPr lang="en-US" dirty="0" smtClean="0"/>
              <a:t>Click to add a Subheading</a:t>
            </a:r>
            <a:endParaRPr lang="en-US" dirty="0"/>
          </a:p>
        </p:txBody>
      </p:sp>
      <p:sp>
        <p:nvSpPr>
          <p:cNvPr id="13" name="Text Placeholder 7"/>
          <p:cNvSpPr>
            <a:spLocks noGrp="1"/>
          </p:cNvSpPr>
          <p:nvPr>
            <p:ph type="body" sz="quarter" idx="24" hasCustomPrompt="1"/>
          </p:nvPr>
        </p:nvSpPr>
        <p:spPr>
          <a:xfrm>
            <a:off x="6146803" y="2271691"/>
            <a:ext cx="4826000" cy="385763"/>
          </a:xfrm>
          <a:prstGeom prst="rect">
            <a:avLst/>
          </a:prstGeom>
        </p:spPr>
        <p:txBody>
          <a:bodyPr>
            <a:normAutofit/>
          </a:bodyPr>
          <a:lstStyle>
            <a:lvl1pPr marL="0" indent="0">
              <a:buNone/>
              <a:defRPr sz="1600">
                <a:latin typeface="+mj-lt"/>
              </a:defRPr>
            </a:lvl1pPr>
          </a:lstStyle>
          <a:p>
            <a:pPr lvl="0"/>
            <a:r>
              <a:rPr lang="en-US" dirty="0" smtClean="0"/>
              <a:t>Click to add a Subheading</a:t>
            </a:r>
            <a:endParaRPr lang="en-US" dirty="0"/>
          </a:p>
        </p:txBody>
      </p:sp>
      <p:sp>
        <p:nvSpPr>
          <p:cNvPr id="15"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12364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Multiple Headings/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1F3C6358-F442-4A47-B819-086BFE3F3542}"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16" name="Content Placeholder 2"/>
          <p:cNvSpPr>
            <a:spLocks noGrp="1"/>
          </p:cNvSpPr>
          <p:nvPr>
            <p:ph idx="21"/>
          </p:nvPr>
        </p:nvSpPr>
        <p:spPr>
          <a:xfrm>
            <a:off x="920045" y="1295400"/>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17" name="Content Placeholder 2"/>
          <p:cNvSpPr>
            <a:spLocks noGrp="1"/>
          </p:cNvSpPr>
          <p:nvPr>
            <p:ph idx="22"/>
          </p:nvPr>
        </p:nvSpPr>
        <p:spPr>
          <a:xfrm>
            <a:off x="920045" y="1608744"/>
            <a:ext cx="4831643" cy="1891145"/>
          </a:xfrm>
          <a:prstGeom prst="rect">
            <a:avLst/>
          </a:prstGeom>
        </p:spPr>
        <p:txBody>
          <a:bodyPr vert="horz" lIns="0" tIns="0" rIns="0" bIns="0" rtlCol="0">
            <a:normAutofit/>
          </a:bodyPr>
          <a:lstStyle>
            <a:lvl1pPr>
              <a:defRPr lang="en-US" dirty="0" smtClean="0"/>
            </a:lvl1pPr>
            <a:lvl2pPr>
              <a:defRPr baseline="0"/>
            </a:lvl2pPr>
            <a:lvl3pPr>
              <a:defRPr baseline="0"/>
            </a:lvl3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p:txBody>
      </p:sp>
      <p:sp>
        <p:nvSpPr>
          <p:cNvPr id="18" name="Content Placeholder 2"/>
          <p:cNvSpPr>
            <a:spLocks noGrp="1"/>
          </p:cNvSpPr>
          <p:nvPr>
            <p:ph idx="23"/>
          </p:nvPr>
        </p:nvSpPr>
        <p:spPr>
          <a:xfrm>
            <a:off x="914401" y="3723082"/>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19" name="Content Placeholder 2"/>
          <p:cNvSpPr>
            <a:spLocks noGrp="1"/>
          </p:cNvSpPr>
          <p:nvPr>
            <p:ph idx="24"/>
          </p:nvPr>
        </p:nvSpPr>
        <p:spPr>
          <a:xfrm>
            <a:off x="914401" y="4036426"/>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0" name="Content Placeholder 2"/>
          <p:cNvSpPr>
            <a:spLocks noGrp="1"/>
          </p:cNvSpPr>
          <p:nvPr>
            <p:ph idx="25"/>
          </p:nvPr>
        </p:nvSpPr>
        <p:spPr>
          <a:xfrm>
            <a:off x="6152445" y="3723082"/>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21" name="Content Placeholder 2"/>
          <p:cNvSpPr>
            <a:spLocks noGrp="1"/>
          </p:cNvSpPr>
          <p:nvPr>
            <p:ph idx="26"/>
          </p:nvPr>
        </p:nvSpPr>
        <p:spPr>
          <a:xfrm>
            <a:off x="6152445" y="4036426"/>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2" name="Content Placeholder 2"/>
          <p:cNvSpPr>
            <a:spLocks noGrp="1"/>
          </p:cNvSpPr>
          <p:nvPr>
            <p:ph idx="27"/>
          </p:nvPr>
        </p:nvSpPr>
        <p:spPr>
          <a:xfrm>
            <a:off x="6152445" y="1295400"/>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23" name="Content Placeholder 2"/>
          <p:cNvSpPr>
            <a:spLocks noGrp="1"/>
          </p:cNvSpPr>
          <p:nvPr>
            <p:ph idx="28"/>
          </p:nvPr>
        </p:nvSpPr>
        <p:spPr>
          <a:xfrm>
            <a:off x="6152445" y="1608744"/>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4"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880026235"/>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Graphic/Caption Arr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F158C793-74B9-47F4-A3B1-731DD76D2205}"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Picture Placeholder 4"/>
          <p:cNvSpPr>
            <a:spLocks noGrp="1"/>
          </p:cNvSpPr>
          <p:nvPr>
            <p:ph type="pic" sz="quarter" idx="18" hasCustomPrompt="1"/>
          </p:nvPr>
        </p:nvSpPr>
        <p:spPr>
          <a:xfrm>
            <a:off x="914403" y="1302920"/>
            <a:ext cx="2133600" cy="153755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7" name="Text Placeholder 6"/>
          <p:cNvSpPr>
            <a:spLocks noGrp="1"/>
          </p:cNvSpPr>
          <p:nvPr>
            <p:ph type="body" sz="quarter" idx="19" hasCustomPrompt="1"/>
          </p:nvPr>
        </p:nvSpPr>
        <p:spPr>
          <a:xfrm>
            <a:off x="3160187" y="1302920"/>
            <a:ext cx="2580216" cy="153755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17" name="Picture Placeholder 4"/>
          <p:cNvSpPr>
            <a:spLocks noGrp="1"/>
          </p:cNvSpPr>
          <p:nvPr>
            <p:ph type="pic" sz="quarter" idx="24" hasCustomPrompt="1"/>
          </p:nvPr>
        </p:nvSpPr>
        <p:spPr>
          <a:xfrm>
            <a:off x="6146803" y="1302920"/>
            <a:ext cx="2133600" cy="153755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18" name="Text Placeholder 6"/>
          <p:cNvSpPr>
            <a:spLocks noGrp="1"/>
          </p:cNvSpPr>
          <p:nvPr>
            <p:ph type="body" sz="quarter" idx="25" hasCustomPrompt="1"/>
          </p:nvPr>
        </p:nvSpPr>
        <p:spPr>
          <a:xfrm>
            <a:off x="8392587" y="1302920"/>
            <a:ext cx="2580216" cy="153755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3" name="Picture Placeholder 4"/>
          <p:cNvSpPr>
            <a:spLocks noGrp="1"/>
          </p:cNvSpPr>
          <p:nvPr>
            <p:ph type="pic" sz="quarter" idx="26" hasCustomPrompt="1"/>
          </p:nvPr>
        </p:nvSpPr>
        <p:spPr>
          <a:xfrm>
            <a:off x="914403" y="2916677"/>
            <a:ext cx="2133600" cy="1537557"/>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4" name="Text Placeholder 6"/>
          <p:cNvSpPr>
            <a:spLocks noGrp="1"/>
          </p:cNvSpPr>
          <p:nvPr>
            <p:ph type="body" sz="quarter" idx="27" hasCustomPrompt="1"/>
          </p:nvPr>
        </p:nvSpPr>
        <p:spPr>
          <a:xfrm>
            <a:off x="3160187" y="2916677"/>
            <a:ext cx="2580216" cy="1537557"/>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5" name="Picture Placeholder 4"/>
          <p:cNvSpPr>
            <a:spLocks noGrp="1"/>
          </p:cNvSpPr>
          <p:nvPr>
            <p:ph type="pic" sz="quarter" idx="28" hasCustomPrompt="1"/>
          </p:nvPr>
        </p:nvSpPr>
        <p:spPr>
          <a:xfrm>
            <a:off x="6146803" y="2916677"/>
            <a:ext cx="2133600" cy="1537557"/>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6" name="Text Placeholder 6"/>
          <p:cNvSpPr>
            <a:spLocks noGrp="1"/>
          </p:cNvSpPr>
          <p:nvPr>
            <p:ph type="body" sz="quarter" idx="29" hasCustomPrompt="1"/>
          </p:nvPr>
        </p:nvSpPr>
        <p:spPr>
          <a:xfrm>
            <a:off x="8392587" y="2916677"/>
            <a:ext cx="2580216" cy="1537557"/>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7" name="Picture Placeholder 4"/>
          <p:cNvSpPr>
            <a:spLocks noGrp="1"/>
          </p:cNvSpPr>
          <p:nvPr>
            <p:ph type="pic" sz="quarter" idx="30" hasCustomPrompt="1"/>
          </p:nvPr>
        </p:nvSpPr>
        <p:spPr>
          <a:xfrm>
            <a:off x="914403" y="4530434"/>
            <a:ext cx="2133600" cy="160201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8" name="Text Placeholder 6"/>
          <p:cNvSpPr>
            <a:spLocks noGrp="1"/>
          </p:cNvSpPr>
          <p:nvPr>
            <p:ph type="body" sz="quarter" idx="31" hasCustomPrompt="1"/>
          </p:nvPr>
        </p:nvSpPr>
        <p:spPr>
          <a:xfrm>
            <a:off x="3160187" y="4530434"/>
            <a:ext cx="2580216" cy="160201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9" name="Picture Placeholder 4"/>
          <p:cNvSpPr>
            <a:spLocks noGrp="1"/>
          </p:cNvSpPr>
          <p:nvPr>
            <p:ph type="pic" sz="quarter" idx="32" hasCustomPrompt="1"/>
          </p:nvPr>
        </p:nvSpPr>
        <p:spPr>
          <a:xfrm>
            <a:off x="6146803" y="4530434"/>
            <a:ext cx="2133600" cy="160201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30" name="Text Placeholder 6"/>
          <p:cNvSpPr>
            <a:spLocks noGrp="1"/>
          </p:cNvSpPr>
          <p:nvPr>
            <p:ph type="body" sz="quarter" idx="33" hasCustomPrompt="1"/>
          </p:nvPr>
        </p:nvSpPr>
        <p:spPr>
          <a:xfrm>
            <a:off x="8392587" y="4530434"/>
            <a:ext cx="2580216" cy="160201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1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49849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14400" y="685801"/>
            <a:ext cx="10248900" cy="5721350"/>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9" name="Date Placeholder 8"/>
          <p:cNvSpPr>
            <a:spLocks noGrp="1"/>
          </p:cNvSpPr>
          <p:nvPr>
            <p:ph type="dt" sz="half" idx="14"/>
          </p:nvPr>
        </p:nvSpPr>
        <p:spPr/>
        <p:txBody>
          <a:bodyPr/>
          <a:lstStyle/>
          <a:p>
            <a:fld id="{5991D3B1-D9FD-4AC5-B5FD-3E9B6F089105}" type="datetime1">
              <a:rPr lang="en-US" smtClean="0"/>
              <a:t>3/26/19</a:t>
            </a:fld>
            <a:endParaRPr lang="en-US" dirty="0"/>
          </a:p>
        </p:txBody>
      </p:sp>
      <p:sp>
        <p:nvSpPr>
          <p:cNvPr id="10" name="Footer Placeholder 9"/>
          <p:cNvSpPr>
            <a:spLocks noGrp="1"/>
          </p:cNvSpPr>
          <p:nvPr>
            <p:ph type="ftr" sz="quarter" idx="15"/>
          </p:nvPr>
        </p:nvSpPr>
        <p:spPr/>
        <p:txBody>
          <a:bodyPr/>
          <a:lstStyle/>
          <a:p>
            <a:r>
              <a:rPr lang="en-US" smtClean="0"/>
              <a:t>Synovus PowerPoint Template</a:t>
            </a:r>
            <a:endParaRPr lang="en-US" dirty="0"/>
          </a:p>
        </p:txBody>
      </p:sp>
      <p:sp>
        <p:nvSpPr>
          <p:cNvPr id="11" name="Slide Number Placeholder 10"/>
          <p:cNvSpPr>
            <a:spLocks noGrp="1"/>
          </p:cNvSpPr>
          <p:nvPr>
            <p:ph type="sldNum" sz="quarter" idx="16"/>
          </p:nvPr>
        </p:nvSpPr>
        <p:spPr/>
        <p:txBody>
          <a:bodyPr/>
          <a:lstStyle/>
          <a:p>
            <a:fld id="{EA6A5D38-418B-4A48-B32F-0231458F41CC}" type="slidenum">
              <a:rPr lang="en-US" smtClean="0"/>
              <a:pPr/>
              <a:t>‹#›</a:t>
            </a:fld>
            <a:endParaRPr lang="en-US" dirty="0"/>
          </a:p>
        </p:txBody>
      </p:sp>
    </p:spTree>
    <p:extLst>
      <p:ext uri="{BB962C8B-B14F-4D97-AF65-F5344CB8AC3E}">
        <p14:creationId xmlns:p14="http://schemas.microsoft.com/office/powerpoint/2010/main" val="59461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endix Title Slide">
    <p:spTree>
      <p:nvGrpSpPr>
        <p:cNvPr id="1" name=""/>
        <p:cNvGrpSpPr/>
        <p:nvPr/>
      </p:nvGrpSpPr>
      <p:grpSpPr>
        <a:xfrm>
          <a:off x="0" y="0"/>
          <a:ext cx="0" cy="0"/>
          <a:chOff x="0" y="0"/>
          <a:chExt cx="0" cy="0"/>
        </a:xfrm>
      </p:grpSpPr>
      <p:sp>
        <p:nvSpPr>
          <p:cNvPr id="4" name="TextBox 3"/>
          <p:cNvSpPr txBox="1"/>
          <p:nvPr userDrawn="1"/>
        </p:nvSpPr>
        <p:spPr>
          <a:xfrm>
            <a:off x="914400" y="2936878"/>
            <a:ext cx="7661944" cy="486287"/>
          </a:xfrm>
          <a:prstGeom prst="rect">
            <a:avLst/>
          </a:prstGeom>
        </p:spPr>
        <p:txBody>
          <a:bodyPr vert="horz" lIns="0" tIns="0" rIns="0" bIns="0" rtlCol="0" anchor="t" anchorCtr="0">
            <a:noAutofit/>
          </a:bodyPr>
          <a:lstStyle>
            <a:lvl1pPr>
              <a:lnSpc>
                <a:spcPct val="80000"/>
              </a:lnSpc>
              <a:spcBef>
                <a:spcPct val="0"/>
              </a:spcBef>
              <a:buNone/>
              <a:defRPr sz="3200">
                <a:solidFill>
                  <a:schemeClr val="bg2"/>
                </a:solidFill>
                <a:latin typeface="Franklin Gothic Medium" panose="020B0603020102020204" pitchFamily="34" charset="0"/>
                <a:ea typeface="+mj-ea"/>
                <a:cs typeface="+mj-cs"/>
              </a:defRPr>
            </a:lvl1pPr>
          </a:lstStyle>
          <a:p>
            <a:pPr lvl="0"/>
            <a:r>
              <a:rPr lang="en-US" sz="3200" dirty="0" smtClean="0"/>
              <a:t>Appendix</a:t>
            </a:r>
            <a:endParaRPr lang="en-US" sz="3200" dirty="0"/>
          </a:p>
        </p:txBody>
      </p:sp>
      <p:sp>
        <p:nvSpPr>
          <p:cNvPr id="11" name="Rectangle 10"/>
          <p:cNvSpPr/>
          <p:nvPr userDrawn="1"/>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4" name="Group 13"/>
          <p:cNvGrpSpPr/>
          <p:nvPr userDrawn="1"/>
        </p:nvGrpSpPr>
        <p:grpSpPr>
          <a:xfrm>
            <a:off x="10188150" y="253915"/>
            <a:ext cx="1149351" cy="209550"/>
            <a:chOff x="6887494" y="1377450"/>
            <a:chExt cx="1149351" cy="209550"/>
          </a:xfrm>
          <a:solidFill>
            <a:srgbClr val="E61E24"/>
          </a:solidFill>
        </p:grpSpPr>
        <p:sp>
          <p:nvSpPr>
            <p:cNvPr id="15"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9339012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2" y="329100"/>
            <a:ext cx="10058398" cy="367189"/>
          </a:xfrm>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914400" y="952503"/>
            <a:ext cx="10058400" cy="52889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4" y="6282500"/>
            <a:ext cx="10058400" cy="124650"/>
          </a:xfrm>
        </p:spPr>
        <p:txBody>
          <a:bodyPr wrap="square"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14096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Date Placeholder 7"/>
          <p:cNvSpPr>
            <a:spLocks noGrp="1"/>
          </p:cNvSpPr>
          <p:nvPr>
            <p:ph type="dt" sz="half" idx="15"/>
          </p:nvPr>
        </p:nvSpPr>
        <p:spPr/>
        <p:txBody>
          <a:bodyPr/>
          <a:lstStyle/>
          <a:p>
            <a:fld id="{2BF5D945-7FDF-43B0-B06C-7307AA249152}"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7" name="Text Placeholder 8"/>
          <p:cNvSpPr>
            <a:spLocks noGrp="1"/>
          </p:cNvSpPr>
          <p:nvPr>
            <p:ph type="body" sz="quarter" idx="14" hasCustomPrompt="1"/>
          </p:nvPr>
        </p:nvSpPr>
        <p:spPr>
          <a:xfrm>
            <a:off x="914403" y="6282500"/>
            <a:ext cx="10231967" cy="124650"/>
          </a:xfr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78160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Slide">
    <p:spTree>
      <p:nvGrpSpPr>
        <p:cNvPr id="1" name=""/>
        <p:cNvGrpSpPr/>
        <p:nvPr/>
      </p:nvGrpSpPr>
      <p:grpSpPr>
        <a:xfrm>
          <a:off x="0" y="0"/>
          <a:ext cx="0" cy="0"/>
          <a:chOff x="0" y="0"/>
          <a:chExt cx="0" cy="0"/>
        </a:xfrm>
      </p:grpSpPr>
      <p:sp>
        <p:nvSpPr>
          <p:cNvPr id="10" name="Rectangle 9"/>
          <p:cNvSpPr/>
          <p:nvPr userDrawn="1"/>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a:off x="10188150" y="253915"/>
            <a:ext cx="1149351" cy="2095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hasCustomPrompt="1"/>
          </p:nvPr>
        </p:nvSpPr>
        <p:spPr>
          <a:xfrm>
            <a:off x="914400" y="2343356"/>
            <a:ext cx="7616064" cy="1145779"/>
          </a:xfrm>
        </p:spPr>
        <p:txBody>
          <a:bodyPr anchor="b">
            <a:noAutofit/>
          </a:bodyPr>
          <a:lstStyle>
            <a:lvl1pPr algn="l">
              <a:lnSpc>
                <a:spcPct val="80000"/>
              </a:lnSpc>
              <a:defRPr sz="4000">
                <a:solidFill>
                  <a:schemeClr val="tx2"/>
                </a:solidFill>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914401" y="3657601"/>
            <a:ext cx="7616065" cy="1706879"/>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9" name="Rectangle 8"/>
          <p:cNvSpPr/>
          <p:nvPr userDrawn="1"/>
        </p:nvSpPr>
        <p:spPr>
          <a:xfrm>
            <a:off x="11733950" y="0"/>
            <a:ext cx="4580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spTree>
    <p:extLst>
      <p:ext uri="{BB962C8B-B14F-4D97-AF65-F5344CB8AC3E}">
        <p14:creationId xmlns:p14="http://schemas.microsoft.com/office/powerpoint/2010/main" val="96028435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Rectangle 9"/>
          <p:cNvSpPr/>
          <p:nvPr/>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2938972"/>
            <a:ext cx="7616064" cy="1145779"/>
          </a:xfrm>
        </p:spPr>
        <p:txBody>
          <a:bodyPr anchor="t">
            <a:noAutofit/>
          </a:bodyPr>
          <a:lstStyle>
            <a:lvl1pPr algn="l">
              <a:lnSpc>
                <a:spcPct val="80000"/>
              </a:lnSpc>
              <a:defRPr sz="3200">
                <a:solidFill>
                  <a:schemeClr val="tx2"/>
                </a:solidFill>
              </a:defRPr>
            </a:lvl1pPr>
          </a:lstStyle>
          <a:p>
            <a:r>
              <a:rPr lang="en-US" dirty="0" smtClean="0"/>
              <a:t>Click to enter Section title</a:t>
            </a:r>
            <a:endParaRPr lang="en-US" dirty="0"/>
          </a:p>
        </p:txBody>
      </p:sp>
      <p:sp>
        <p:nvSpPr>
          <p:cNvPr id="3" name="Subtitle 2"/>
          <p:cNvSpPr>
            <a:spLocks noGrp="1"/>
          </p:cNvSpPr>
          <p:nvPr>
            <p:ph type="subTitle" idx="1" hasCustomPrompt="1"/>
          </p:nvPr>
        </p:nvSpPr>
        <p:spPr>
          <a:xfrm>
            <a:off x="914401" y="2488794"/>
            <a:ext cx="7616065" cy="389467"/>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Section number or reference</a:t>
            </a:r>
            <a:endParaRPr lang="en-US" dirty="0"/>
          </a:p>
        </p:txBody>
      </p:sp>
      <p:sp>
        <p:nvSpPr>
          <p:cNvPr id="9" name="Rectangle 8"/>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3" name="Group 12"/>
          <p:cNvGrpSpPr/>
          <p:nvPr userDrawn="1"/>
        </p:nvGrpSpPr>
        <p:grpSpPr>
          <a:xfrm>
            <a:off x="10188150" y="253915"/>
            <a:ext cx="1149351" cy="2095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725302998"/>
      </p:ext>
    </p:extLst>
  </p:cSld>
  <p:clrMapOvr>
    <a:overrideClrMapping bg1="lt1" tx1="dk1" bg2="lt2" tx2="dk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4" name="Content Placeholder 3"/>
          <p:cNvSpPr>
            <a:spLocks noGrp="1"/>
          </p:cNvSpPr>
          <p:nvPr>
            <p:ph sz="quarter" idx="18"/>
          </p:nvPr>
        </p:nvSpPr>
        <p:spPr>
          <a:xfrm>
            <a:off x="914400" y="1295400"/>
            <a:ext cx="10248900" cy="488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07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4" name="Content Placeholder 3"/>
          <p:cNvSpPr>
            <a:spLocks noGrp="1"/>
          </p:cNvSpPr>
          <p:nvPr>
            <p:ph sz="quarter" idx="18"/>
          </p:nvPr>
        </p:nvSpPr>
        <p:spPr>
          <a:xfrm>
            <a:off x="2096979" y="1295400"/>
            <a:ext cx="7623886"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81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2BF5D945-7FDF-43B0-B06C-7307AA249152}"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06521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tack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A4AC57ED-BC50-4DAE-BC89-CC4BEFA06ACD}"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10"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5" name="Text Placeholder 4"/>
          <p:cNvSpPr>
            <a:spLocks noGrp="1"/>
          </p:cNvSpPr>
          <p:nvPr>
            <p:ph type="body" sz="quarter" idx="19"/>
          </p:nvPr>
        </p:nvSpPr>
        <p:spPr>
          <a:xfrm>
            <a:off x="914400" y="1295400"/>
            <a:ext cx="10248900" cy="239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12"/>
          <p:cNvSpPr>
            <a:spLocks noGrp="1"/>
          </p:cNvSpPr>
          <p:nvPr>
            <p:ph type="body" sz="quarter" idx="20"/>
          </p:nvPr>
        </p:nvSpPr>
        <p:spPr>
          <a:xfrm>
            <a:off x="914400" y="3800475"/>
            <a:ext cx="10248900" cy="236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23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hoto/Caption">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1473672" y="5308092"/>
            <a:ext cx="8939861" cy="823764"/>
          </a:xfrm>
          <a:prstGeom prst="rect">
            <a:avLst/>
          </a:prstGeom>
        </p:spPr>
        <p:txBody>
          <a:bodyPr>
            <a:normAutofit/>
          </a:bodyPr>
          <a:lstStyle>
            <a:lvl1pPr marL="0" indent="0">
              <a:buNone/>
              <a:defRPr sz="1300"/>
            </a:lvl1pPr>
          </a:lstStyle>
          <a:p>
            <a:pPr lvl="0"/>
            <a:r>
              <a:rPr lang="en-US" dirty="0" smtClean="0"/>
              <a:t>Click to add a photo caption</a:t>
            </a:r>
          </a:p>
        </p:txBody>
      </p:sp>
      <p:sp>
        <p:nvSpPr>
          <p:cNvPr id="8" name="Date Placeholder 7"/>
          <p:cNvSpPr>
            <a:spLocks noGrp="1"/>
          </p:cNvSpPr>
          <p:nvPr>
            <p:ph type="dt" sz="half" idx="15"/>
          </p:nvPr>
        </p:nvSpPr>
        <p:spPr/>
        <p:txBody>
          <a:bodyPr/>
          <a:lstStyle/>
          <a:p>
            <a:fld id="{11D8CE1C-FF86-4A67-8AA2-31C3C933AD8B}"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4" name="Picture Placeholder 3"/>
          <p:cNvSpPr>
            <a:spLocks noGrp="1"/>
          </p:cNvSpPr>
          <p:nvPr>
            <p:ph type="pic" sz="quarter" idx="18" hasCustomPrompt="1"/>
          </p:nvPr>
        </p:nvSpPr>
        <p:spPr>
          <a:xfrm>
            <a:off x="1473672" y="855679"/>
            <a:ext cx="8939861" cy="3988055"/>
          </a:xfrm>
          <a:prstGeom prst="rect">
            <a:avLst/>
          </a:prstGeom>
        </p:spPr>
        <p:txBody>
          <a:bodyPr/>
          <a:lstStyle>
            <a:lvl1pPr marL="0" indent="0">
              <a:buNone/>
              <a:defRPr/>
            </a:lvl1pPr>
          </a:lstStyle>
          <a:p>
            <a:r>
              <a:rPr lang="en-US" dirty="0" smtClean="0"/>
              <a:t>Click to insert photo</a:t>
            </a:r>
            <a:endParaRPr lang="en-US" dirty="0"/>
          </a:p>
        </p:txBody>
      </p:sp>
      <p:sp>
        <p:nvSpPr>
          <p:cNvPr id="5" name="Title 4"/>
          <p:cNvSpPr>
            <a:spLocks noGrp="1"/>
          </p:cNvSpPr>
          <p:nvPr>
            <p:ph type="title"/>
          </p:nvPr>
        </p:nvSpPr>
        <p:spPr>
          <a:xfrm>
            <a:off x="1473672" y="5016616"/>
            <a:ext cx="8939861" cy="291479"/>
          </a:xfrm>
        </p:spPr>
        <p:txBody>
          <a:bodyPr>
            <a:normAutofit/>
          </a:bodyPr>
          <a:lstStyle>
            <a:lvl1pPr>
              <a:defRPr sz="1400"/>
            </a:lvl1pPr>
          </a:lstStyle>
          <a:p>
            <a:r>
              <a:rPr lang="en-US" smtClean="0"/>
              <a:t>Click to edit Master title style</a:t>
            </a:r>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39424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37D10836-1D3F-4185-92A5-C82FE22243E0}" type="datetime1">
              <a:rPr lang="en-US" smtClean="0"/>
              <a:t>3/26/19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Content Placeholder 4"/>
          <p:cNvSpPr>
            <a:spLocks noGrp="1"/>
          </p:cNvSpPr>
          <p:nvPr>
            <p:ph sz="quarter" idx="20"/>
          </p:nvPr>
        </p:nvSpPr>
        <p:spPr>
          <a:xfrm>
            <a:off x="914403" y="1300294"/>
            <a:ext cx="4826000" cy="4890781"/>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7" name="Content Placeholder 6"/>
          <p:cNvSpPr>
            <a:spLocks noGrp="1"/>
          </p:cNvSpPr>
          <p:nvPr>
            <p:ph sz="quarter" idx="21"/>
          </p:nvPr>
        </p:nvSpPr>
        <p:spPr>
          <a:xfrm>
            <a:off x="6146803" y="1300294"/>
            <a:ext cx="4826000" cy="4890781"/>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3345107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3" y="694906"/>
            <a:ext cx="10248897" cy="409994"/>
          </a:xfrm>
          <a:prstGeom prst="rect">
            <a:avLst/>
          </a:prstGeom>
        </p:spPr>
        <p:txBody>
          <a:bodyPr vert="horz" lIns="0" tIns="0" rIns="0" bIns="0" rtlCol="0" anchor="t" anchorCtr="0">
            <a:normAutofit/>
          </a:bodyPr>
          <a:lstStyle/>
          <a:p>
            <a:r>
              <a:rPr lang="en-US" smtClean="0"/>
              <a:t>Click to edit Master title style</a:t>
            </a:r>
            <a:endParaRPr lang="en-US" dirty="0"/>
          </a:p>
        </p:txBody>
      </p:sp>
      <p:cxnSp>
        <p:nvCxnSpPr>
          <p:cNvPr id="9" name="Straight Connector 8"/>
          <p:cNvCxnSpPr/>
          <p:nvPr/>
        </p:nvCxnSpPr>
        <p:spPr>
          <a:xfrm>
            <a:off x="914404" y="6490538"/>
            <a:ext cx="1005840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2"/>
          </p:nvPr>
        </p:nvSpPr>
        <p:spPr>
          <a:xfrm>
            <a:off x="9720865" y="6571644"/>
            <a:ext cx="802075" cy="133956"/>
          </a:xfrm>
          <a:prstGeom prst="rect">
            <a:avLst/>
          </a:prstGeom>
        </p:spPr>
        <p:txBody>
          <a:bodyPr vert="horz" lIns="0" tIns="0" rIns="0" bIns="0" rtlCol="0" anchor="t"/>
          <a:lstStyle>
            <a:lvl1pPr algn="r">
              <a:defRPr sz="800">
                <a:solidFill>
                  <a:schemeClr val="tx1">
                    <a:lumMod val="75000"/>
                    <a:lumOff val="25000"/>
                  </a:schemeClr>
                </a:solidFill>
              </a:defRPr>
            </a:lvl1pPr>
          </a:lstStyle>
          <a:p>
            <a:fld id="{37E98A0B-3468-4B6F-9B82-FC11662E4D95}" type="datetime1">
              <a:rPr lang="en-US" smtClean="0"/>
              <a:t>3/26/19</a:t>
            </a:fld>
            <a:endParaRPr lang="en-US" dirty="0"/>
          </a:p>
        </p:txBody>
      </p:sp>
      <p:sp>
        <p:nvSpPr>
          <p:cNvPr id="12" name="Footer Placeholder 11"/>
          <p:cNvSpPr>
            <a:spLocks noGrp="1"/>
          </p:cNvSpPr>
          <p:nvPr>
            <p:ph type="ftr" sz="quarter" idx="3"/>
          </p:nvPr>
        </p:nvSpPr>
        <p:spPr>
          <a:xfrm>
            <a:off x="914401" y="6571644"/>
            <a:ext cx="8615968" cy="133954"/>
          </a:xfrm>
          <a:prstGeom prst="rect">
            <a:avLst/>
          </a:prstGeom>
        </p:spPr>
        <p:txBody>
          <a:bodyPr vert="horz" lIns="0" tIns="0" rIns="0" bIns="0" rtlCol="0" anchor="t"/>
          <a:lstStyle>
            <a:lvl1pPr algn="r">
              <a:defRPr sz="800">
                <a:solidFill>
                  <a:schemeClr val="tx1">
                    <a:lumMod val="75000"/>
                    <a:lumOff val="25000"/>
                  </a:schemeClr>
                </a:solidFill>
              </a:defRPr>
            </a:lvl1pPr>
          </a:lstStyle>
          <a:p>
            <a:r>
              <a:rPr lang="en-US" dirty="0" smtClean="0"/>
              <a:t>Synovus PowerPoint Template</a:t>
            </a:r>
            <a:endParaRPr lang="en-US" dirty="0"/>
          </a:p>
        </p:txBody>
      </p:sp>
      <p:sp>
        <p:nvSpPr>
          <p:cNvPr id="13" name="Slide Number Placeholder 12"/>
          <p:cNvSpPr>
            <a:spLocks noGrp="1"/>
          </p:cNvSpPr>
          <p:nvPr>
            <p:ph type="sldNum" sz="quarter" idx="4"/>
          </p:nvPr>
        </p:nvSpPr>
        <p:spPr>
          <a:xfrm>
            <a:off x="10713436" y="6571641"/>
            <a:ext cx="449864" cy="133957"/>
          </a:xfrm>
          <a:prstGeom prst="rect">
            <a:avLst/>
          </a:prstGeom>
        </p:spPr>
        <p:txBody>
          <a:bodyPr vert="horz" lIns="0" tIns="0" rIns="0" bIns="0" rtlCol="0" anchor="t"/>
          <a:lstStyle>
            <a:lvl1pPr algn="r">
              <a:defRPr sz="800">
                <a:solidFill>
                  <a:schemeClr val="tx1">
                    <a:lumMod val="75000"/>
                    <a:lumOff val="25000"/>
                  </a:schemeClr>
                </a:solidFill>
                <a:latin typeface="Franklin Gothic Demi" panose="020B0703020102020204" pitchFamily="34" charset="0"/>
              </a:defRPr>
            </a:lvl1pPr>
          </a:lstStyle>
          <a:p>
            <a:fld id="{EA6A5D38-418B-4A48-B32F-0231458F41CC}" type="slidenum">
              <a:rPr lang="en-US" smtClean="0"/>
              <a:pPr/>
              <a:t>‹#›</a:t>
            </a:fld>
            <a:endParaRPr lang="en-US" dirty="0"/>
          </a:p>
        </p:txBody>
      </p:sp>
      <p:cxnSp>
        <p:nvCxnSpPr>
          <p:cNvPr id="14" name="Straight Connector 13"/>
          <p:cNvCxnSpPr/>
          <p:nvPr userDrawn="1"/>
        </p:nvCxnSpPr>
        <p:spPr>
          <a:xfrm>
            <a:off x="914404" y="6490538"/>
            <a:ext cx="102488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6" name="Group 15"/>
          <p:cNvGrpSpPr/>
          <p:nvPr userDrawn="1"/>
        </p:nvGrpSpPr>
        <p:grpSpPr>
          <a:xfrm>
            <a:off x="10188150" y="253915"/>
            <a:ext cx="1149351" cy="209550"/>
            <a:chOff x="6887494" y="1377450"/>
            <a:chExt cx="1149351" cy="209550"/>
          </a:xfrm>
          <a:solidFill>
            <a:srgbClr val="E61E24"/>
          </a:solidFill>
        </p:grpSpPr>
        <p:sp>
          <p:nvSpPr>
            <p:cNvPr id="17"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 name="Text Placeholder 3"/>
          <p:cNvSpPr>
            <a:spLocks noGrp="1"/>
          </p:cNvSpPr>
          <p:nvPr>
            <p:ph type="body" idx="1"/>
          </p:nvPr>
        </p:nvSpPr>
        <p:spPr>
          <a:xfrm>
            <a:off x="914404" y="1295400"/>
            <a:ext cx="10248896" cy="511174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978575"/>
      </p:ext>
    </p:extLst>
  </p:cSld>
  <p:clrMap bg1="lt1" tx1="dk1" bg2="lt2" tx2="dk2" accent1="accent1" accent2="accent2" accent3="accent3" accent4="accent4" accent5="accent5" accent6="accent6" hlink="hlink" folHlink="folHlink"/>
  <p:sldLayoutIdLst>
    <p:sldLayoutId id="2147483709" r:id="rId1"/>
    <p:sldLayoutId id="2147483722" r:id="rId2"/>
    <p:sldLayoutId id="2147483710" r:id="rId3"/>
    <p:sldLayoutId id="2147483712" r:id="rId4"/>
    <p:sldLayoutId id="2147483721" r:id="rId5"/>
    <p:sldLayoutId id="2147483713" r:id="rId6"/>
    <p:sldLayoutId id="2147483714" r:id="rId7"/>
    <p:sldLayoutId id="2147483719" r:id="rId8"/>
    <p:sldLayoutId id="2147483715" r:id="rId9"/>
    <p:sldLayoutId id="2147483720" r:id="rId10"/>
    <p:sldLayoutId id="2147483716" r:id="rId11"/>
    <p:sldLayoutId id="2147483718" r:id="rId12"/>
    <p:sldLayoutId id="2147483711"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kern="1200">
          <a:solidFill>
            <a:schemeClr val="tx2"/>
          </a:solidFill>
          <a:latin typeface="Franklin Gothic Medium" panose="020B0603020102020204" pitchFamily="34" charset="0"/>
          <a:ea typeface="+mj-ea"/>
          <a:cs typeface="+mj-cs"/>
        </a:defRPr>
      </a:lvl1pPr>
    </p:titleStyle>
    <p:bodyStyle>
      <a:lvl1pPr marL="173038" marR="0" indent="-173038" algn="l" defTabSz="914400" rtl="0" eaLnBrk="1" fontAlgn="auto" latinLnBrk="0" hangingPunct="1">
        <a:lnSpc>
          <a:spcPct val="110000"/>
        </a:lnSpc>
        <a:spcBef>
          <a:spcPts val="800"/>
        </a:spcBef>
        <a:spcAft>
          <a:spcPts val="0"/>
        </a:spcAft>
        <a:buClr>
          <a:srgbClr val="E61E24"/>
        </a:buClr>
        <a:buSzPct val="100000"/>
        <a:buFont typeface="Wingdings 2" panose="05020102010507070707" pitchFamily="18" charset="2"/>
        <a:buChar char="¡"/>
        <a:tabLst/>
        <a:defRPr lang="en-US" sz="1400" kern="1200" baseline="0" dirty="0" smtClean="0">
          <a:solidFill>
            <a:schemeClr val="tx2"/>
          </a:solidFill>
          <a:latin typeface="+mn-lt"/>
          <a:ea typeface="+mn-ea"/>
          <a:cs typeface="+mn-cs"/>
        </a:defRPr>
      </a:lvl1pPr>
      <a:lvl2pPr marL="514350"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baseline="0">
          <a:solidFill>
            <a:schemeClr val="tx2"/>
          </a:solidFill>
          <a:latin typeface="+mn-lt"/>
          <a:ea typeface="+mn-ea"/>
          <a:cs typeface="+mn-cs"/>
        </a:defRPr>
      </a:lvl2pPr>
      <a:lvl3pPr marL="860425" marR="0" indent="-176213"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3pPr>
      <a:lvl4pPr marL="1198563"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4pPr>
      <a:lvl5pPr marL="1544638"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userDrawn="1">
          <p15:clr>
            <a:srgbClr val="F26B43"/>
          </p15:clr>
        </p15:guide>
        <p15:guide id="2" pos="7032" userDrawn="1">
          <p15:clr>
            <a:srgbClr val="F26B43"/>
          </p15:clr>
        </p15:guide>
        <p15:guide id="3" pos="7392" userDrawn="1">
          <p15:clr>
            <a:srgbClr val="F26B43"/>
          </p15:clr>
        </p15:guide>
        <p15:guide id="4" orient="horz" pos="4224" userDrawn="1">
          <p15:clr>
            <a:srgbClr val="F26B43"/>
          </p15:clr>
        </p15:guide>
        <p15:guide id="5" orient="horz" pos="816" userDrawn="1">
          <p15:clr>
            <a:srgbClr val="F26B43"/>
          </p15:clr>
        </p15:guide>
        <p15:guide id="6" orient="horz" pos="4036" userDrawn="1">
          <p15:clr>
            <a:srgbClr val="F26B43"/>
          </p15:clr>
        </p15:guide>
        <p15:guide id="7" pos="3744" userDrawn="1">
          <p15:clr>
            <a:srgbClr val="F26B43"/>
          </p15:clr>
        </p15:guide>
        <p15:guide id="8" pos="3624" userDrawn="1">
          <p15:clr>
            <a:srgbClr val="F26B43"/>
          </p15:clr>
        </p15:guide>
        <p15:guide id="9" pos="6144" userDrawn="1">
          <p15:clr>
            <a:srgbClr val="F26B43"/>
          </p15:clr>
        </p15:guide>
        <p15:guide id="0" orient="horz" pos="432" userDrawn="1">
          <p15:clr>
            <a:srgbClr val="F26B43"/>
          </p15:clr>
        </p15:guide>
        <p15:guide id="10"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329100"/>
            <a:ext cx="10248898" cy="367189"/>
          </a:xfrm>
          <a:prstGeom prst="rect">
            <a:avLst/>
          </a:prstGeom>
        </p:spPr>
        <p:txBody>
          <a:bodyPr vert="horz" lIns="0" tIns="0" rIns="0" bIns="0" rtlCol="0" anchor="t" anchorCtr="0">
            <a:normAutofit/>
          </a:bodyPr>
          <a:lstStyle/>
          <a:p>
            <a:r>
              <a:rPr lang="en-US" dirty="0" smtClean="0"/>
              <a:t>Click to edit Appendix title style</a:t>
            </a:r>
            <a:endParaRPr lang="en-US" dirty="0"/>
          </a:p>
        </p:txBody>
      </p:sp>
      <p:sp>
        <p:nvSpPr>
          <p:cNvPr id="3" name="Text Placeholder 2"/>
          <p:cNvSpPr>
            <a:spLocks noGrp="1"/>
          </p:cNvSpPr>
          <p:nvPr>
            <p:ph type="body" idx="1"/>
          </p:nvPr>
        </p:nvSpPr>
        <p:spPr>
          <a:xfrm>
            <a:off x="914401" y="952502"/>
            <a:ext cx="10248899" cy="545465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914404" y="6490538"/>
            <a:ext cx="102488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2"/>
          </p:nvPr>
        </p:nvSpPr>
        <p:spPr>
          <a:xfrm>
            <a:off x="9720865" y="6571644"/>
            <a:ext cx="802075" cy="133956"/>
          </a:xfrm>
          <a:prstGeom prst="rect">
            <a:avLst/>
          </a:prstGeom>
        </p:spPr>
        <p:txBody>
          <a:bodyPr vert="horz" lIns="0" tIns="0" rIns="0" bIns="0" rtlCol="0" anchor="t"/>
          <a:lstStyle>
            <a:lvl1pPr algn="r">
              <a:defRPr sz="800">
                <a:solidFill>
                  <a:schemeClr val="tx1">
                    <a:lumMod val="75000"/>
                    <a:lumOff val="25000"/>
                  </a:schemeClr>
                </a:solidFill>
              </a:defRPr>
            </a:lvl1pPr>
          </a:lstStyle>
          <a:p>
            <a:fld id="{37E98A0B-3468-4B6F-9B82-FC11662E4D95}" type="datetime1">
              <a:rPr lang="en-US" smtClean="0"/>
              <a:t>3/26/19</a:t>
            </a:fld>
            <a:endParaRPr lang="en-US" dirty="0"/>
          </a:p>
        </p:txBody>
      </p:sp>
      <p:sp>
        <p:nvSpPr>
          <p:cNvPr id="12" name="Footer Placeholder 11"/>
          <p:cNvSpPr>
            <a:spLocks noGrp="1"/>
          </p:cNvSpPr>
          <p:nvPr>
            <p:ph type="ftr" sz="quarter" idx="3"/>
          </p:nvPr>
        </p:nvSpPr>
        <p:spPr>
          <a:xfrm>
            <a:off x="914401" y="6571644"/>
            <a:ext cx="8615968" cy="130224"/>
          </a:xfrm>
          <a:prstGeom prst="rect">
            <a:avLst/>
          </a:prstGeom>
        </p:spPr>
        <p:txBody>
          <a:bodyPr vert="horz" lIns="0" tIns="0" rIns="0" bIns="0" rtlCol="0" anchor="t"/>
          <a:lstStyle>
            <a:lvl1pPr algn="r">
              <a:defRPr sz="800">
                <a:solidFill>
                  <a:schemeClr val="tx1">
                    <a:lumMod val="75000"/>
                    <a:lumOff val="25000"/>
                  </a:schemeClr>
                </a:solidFill>
              </a:defRPr>
            </a:lvl1pPr>
          </a:lstStyle>
          <a:p>
            <a:r>
              <a:rPr lang="en-US" dirty="0" smtClean="0"/>
              <a:t>Synovus PowerPoint Template</a:t>
            </a:r>
            <a:endParaRPr lang="en-US" dirty="0"/>
          </a:p>
        </p:txBody>
      </p:sp>
      <p:sp>
        <p:nvSpPr>
          <p:cNvPr id="13" name="Slide Number Placeholder 12"/>
          <p:cNvSpPr>
            <a:spLocks noGrp="1"/>
          </p:cNvSpPr>
          <p:nvPr>
            <p:ph type="sldNum" sz="quarter" idx="4"/>
          </p:nvPr>
        </p:nvSpPr>
        <p:spPr>
          <a:xfrm>
            <a:off x="10713436" y="6567137"/>
            <a:ext cx="449864" cy="133957"/>
          </a:xfrm>
          <a:prstGeom prst="rect">
            <a:avLst/>
          </a:prstGeom>
        </p:spPr>
        <p:txBody>
          <a:bodyPr vert="horz" lIns="0" tIns="0" rIns="0" bIns="0" rtlCol="0" anchor="t"/>
          <a:lstStyle>
            <a:lvl1pPr algn="r">
              <a:defRPr sz="800">
                <a:solidFill>
                  <a:schemeClr val="tx1">
                    <a:lumMod val="75000"/>
                    <a:lumOff val="25000"/>
                  </a:schemeClr>
                </a:solidFill>
                <a:latin typeface="Franklin Gothic Demi" panose="020B0703020102020204" pitchFamily="34" charset="0"/>
              </a:defRPr>
            </a:lvl1pPr>
          </a:lstStyle>
          <a:p>
            <a:fld id="{EA6A5D38-418B-4A48-B32F-0231458F41CC}" type="slidenum">
              <a:rPr lang="en-US" smtClean="0"/>
              <a:pPr/>
              <a:t>‹#›</a:t>
            </a:fld>
            <a:endParaRPr lang="en-US" dirty="0"/>
          </a:p>
        </p:txBody>
      </p:sp>
      <p:grpSp>
        <p:nvGrpSpPr>
          <p:cNvPr id="11" name="Group 10"/>
          <p:cNvGrpSpPr/>
          <p:nvPr userDrawn="1"/>
        </p:nvGrpSpPr>
        <p:grpSpPr>
          <a:xfrm>
            <a:off x="914400" y="6568517"/>
            <a:ext cx="731405" cy="1333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6" name="Rectangle 15"/>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spTree>
    <p:extLst>
      <p:ext uri="{BB962C8B-B14F-4D97-AF65-F5344CB8AC3E}">
        <p14:creationId xmlns:p14="http://schemas.microsoft.com/office/powerpoint/2010/main" val="3526512112"/>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400" kern="1200">
          <a:solidFill>
            <a:schemeClr val="tx2"/>
          </a:solidFill>
          <a:latin typeface="Franklin Gothic Medium" panose="020B0603020102020204" pitchFamily="34" charset="0"/>
          <a:ea typeface="+mj-ea"/>
          <a:cs typeface="+mj-cs"/>
        </a:defRPr>
      </a:lvl1pPr>
    </p:titleStyle>
    <p:bodyStyle>
      <a:lvl1pPr marL="168275" indent="-168275" algn="l" defTabSz="914400" rtl="0" eaLnBrk="1" latinLnBrk="0" hangingPunct="1">
        <a:lnSpc>
          <a:spcPct val="110000"/>
        </a:lnSpc>
        <a:spcBef>
          <a:spcPts val="800"/>
        </a:spcBef>
        <a:buClr>
          <a:schemeClr val="tx2"/>
        </a:buClr>
        <a:buSzPct val="100000"/>
        <a:buFont typeface="Wingdings 2" panose="05020102010507070707" pitchFamily="18" charset="2"/>
        <a:buChar char="¡"/>
        <a:defRPr sz="1300" kern="1200">
          <a:solidFill>
            <a:schemeClr val="tx1">
              <a:lumMod val="65000"/>
              <a:lumOff val="35000"/>
            </a:schemeClr>
          </a:solidFill>
          <a:latin typeface="+mn-lt"/>
          <a:ea typeface="+mn-ea"/>
          <a:cs typeface="+mn-cs"/>
        </a:defRPr>
      </a:lvl1pPr>
      <a:lvl2pPr marL="514350"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2pPr>
      <a:lvl3pPr marL="860425" indent="-176213"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3pPr>
      <a:lvl4pPr marL="1198563"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4pPr>
      <a:lvl5pPr marL="1544638"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userDrawn="1">
          <p15:clr>
            <a:srgbClr val="F26B43"/>
          </p15:clr>
        </p15:guide>
        <p15:guide id="2" orient="horz" pos="432" userDrawn="1">
          <p15:clr>
            <a:srgbClr val="F26B43"/>
          </p15:clr>
        </p15:guide>
        <p15:guide id="3" pos="7032" userDrawn="1">
          <p15:clr>
            <a:srgbClr val="F26B43"/>
          </p15:clr>
        </p15:guide>
        <p15:guide id="4" pos="7392" userDrawn="1">
          <p15:clr>
            <a:srgbClr val="F26B43"/>
          </p15:clr>
        </p15:guide>
        <p15:guide id="5" orient="horz" pos="4224" userDrawn="1">
          <p15:clr>
            <a:srgbClr val="F26B43"/>
          </p15:clr>
        </p15:guide>
        <p15:guide id="6" orient="horz" pos="600" userDrawn="1">
          <p15:clr>
            <a:srgbClr val="F26B43"/>
          </p15:clr>
        </p15:guide>
        <p15:guide id="7" orient="horz" pos="4036" userDrawn="1">
          <p15:clr>
            <a:srgbClr val="F26B43"/>
          </p15:clr>
        </p15:guide>
        <p15:guide id="8" pos="3744" userDrawn="1">
          <p15:clr>
            <a:srgbClr val="F26B43"/>
          </p15:clr>
        </p15:guide>
        <p15:guide id="9" pos="3624" userDrawn="1">
          <p15:clr>
            <a:srgbClr val="F26B43"/>
          </p15:clr>
        </p15:guide>
        <p15:guide id="10" pos="3864" userDrawn="1">
          <p15:clr>
            <a:srgbClr val="F26B43"/>
          </p15:clr>
        </p15:guide>
        <p15:guide id="11" pos="6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fred.stlouisfed.org/graph/?g=mlgM" TargetMode="Externa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134100" y="3631178"/>
            <a:ext cx="3406140" cy="1145779"/>
          </a:xfrm>
        </p:spPr>
        <p:txBody>
          <a:bodyPr/>
          <a:lstStyle/>
          <a:p>
            <a:r>
              <a:rPr lang="en-US" sz="6000" spc="-50" dirty="0" smtClean="0"/>
              <a:t>Economic Forecast 2019</a:t>
            </a:r>
            <a:endParaRPr lang="en-US" sz="6000" spc="-50" dirty="0"/>
          </a:p>
        </p:txBody>
      </p:sp>
      <p:sp>
        <p:nvSpPr>
          <p:cNvPr id="3" name="Subtitle 2"/>
          <p:cNvSpPr>
            <a:spLocks noGrp="1"/>
          </p:cNvSpPr>
          <p:nvPr>
            <p:ph type="subTitle" idx="1"/>
          </p:nvPr>
        </p:nvSpPr>
        <p:spPr>
          <a:xfrm>
            <a:off x="6134100" y="4902603"/>
            <a:ext cx="3406140" cy="1219591"/>
          </a:xfrm>
        </p:spPr>
        <p:txBody>
          <a:bodyPr>
            <a:normAutofit/>
          </a:bodyPr>
          <a:lstStyle/>
          <a:p>
            <a:pPr>
              <a:lnSpc>
                <a:spcPct val="100000"/>
              </a:lnSpc>
              <a:spcBef>
                <a:spcPts val="500"/>
              </a:spcBef>
            </a:pPr>
            <a:r>
              <a:rPr lang="en-US" dirty="0" smtClean="0"/>
              <a:t>Featured Speaker: Daniel Morgan,</a:t>
            </a:r>
          </a:p>
          <a:p>
            <a:pPr>
              <a:lnSpc>
                <a:spcPct val="100000"/>
              </a:lnSpc>
              <a:spcBef>
                <a:spcPts val="500"/>
              </a:spcBef>
            </a:pPr>
            <a:r>
              <a:rPr lang="en-US" dirty="0" smtClean="0"/>
              <a:t>Senior Portfolio Manager </a:t>
            </a:r>
            <a:endParaRPr lang="en-US" dirty="0"/>
          </a:p>
        </p:txBody>
      </p:sp>
    </p:spTree>
    <p:extLst>
      <p:ext uri="{BB962C8B-B14F-4D97-AF65-F5344CB8AC3E}">
        <p14:creationId xmlns:p14="http://schemas.microsoft.com/office/powerpoint/2010/main" val="65653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5"/>
          </p:nvPr>
        </p:nvSpPr>
        <p:spPr/>
        <p:txBody>
          <a:bodyPr/>
          <a:lstStyle/>
          <a:p>
            <a:fld id="{11D8CE1C-FF86-4A67-8AA2-31C3C933AD8B}" type="datetime1">
              <a:rPr lang="en-US" smtClean="0"/>
              <a:t>3/26/19</a:t>
            </a:fld>
            <a:endParaRPr lang="en-US" dirty="0"/>
          </a:p>
        </p:txBody>
      </p:sp>
      <p:sp>
        <p:nvSpPr>
          <p:cNvPr id="4" name="Footer Placeholder 3"/>
          <p:cNvSpPr>
            <a:spLocks noGrp="1"/>
          </p:cNvSpPr>
          <p:nvPr>
            <p:ph type="ftr" sz="quarter" idx="16"/>
          </p:nvPr>
        </p:nvSpPr>
        <p:spPr/>
        <p:txBody>
          <a:bodyPr/>
          <a:lstStyle/>
          <a:p>
            <a:r>
              <a:rPr lang="en-US" smtClean="0"/>
              <a:t>Synovus PowerPoint Template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10</a:t>
            </a:fld>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786" y="766354"/>
            <a:ext cx="8077200" cy="543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74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43356"/>
            <a:ext cx="7616064" cy="2150063"/>
          </a:xfrm>
        </p:spPr>
        <p:txBody>
          <a:bodyPr/>
          <a:lstStyle/>
          <a:p>
            <a:r>
              <a:rPr lang="en-US" dirty="0" smtClean="0"/>
              <a:t>Is the Fed’s Move to Normalize Interest Rates Warranted and will Higher Rates Cause the Economy to Contract? </a:t>
            </a:r>
            <a:endParaRPr lang="en-US" dirty="0"/>
          </a:p>
        </p:txBody>
      </p:sp>
    </p:spTree>
    <p:extLst>
      <p:ext uri="{BB962C8B-B14F-4D97-AF65-F5344CB8AC3E}">
        <p14:creationId xmlns:p14="http://schemas.microsoft.com/office/powerpoint/2010/main" val="469996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Reserve’s Dual Mandate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12</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5643562"/>
            <a:ext cx="10248900" cy="534987"/>
          </a:xfrm>
        </p:spPr>
        <p:txBody>
          <a:bodyPr/>
          <a:lstStyle/>
          <a:p>
            <a:pPr marL="0" indent="0">
              <a:buNone/>
            </a:pPr>
            <a:r>
              <a:rPr lang="en-US" dirty="0"/>
              <a:t>Source: Bureau of Labor Statistics, Bureau of Economic Analysis, Bloomberg</a:t>
            </a:r>
            <a:r>
              <a:rPr lang="en-US" dirty="0" smtClean="0"/>
              <a:t>.</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62868"/>
            <a:ext cx="425767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1362868"/>
            <a:ext cx="425767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482751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78" t="14619" r="4745" b="4000"/>
          <a:stretch/>
        </p:blipFill>
        <p:spPr bwMode="auto">
          <a:xfrm>
            <a:off x="1463816" y="731520"/>
            <a:ext cx="9006870" cy="552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4"/>
          </p:nvPr>
        </p:nvSpPr>
        <p:spPr/>
        <p:txBody>
          <a:bodyPr/>
          <a:lstStyle/>
          <a:p>
            <a:fld id="{5991D3B1-D9FD-4AC5-B5FD-3E9B6F089105}" type="datetime1">
              <a:rPr lang="en-US" smtClean="0"/>
              <a:t>3/26/19</a:t>
            </a:fld>
            <a:endParaRPr lang="en-US" dirty="0"/>
          </a:p>
        </p:txBody>
      </p:sp>
      <p:sp>
        <p:nvSpPr>
          <p:cNvPr id="4" name="Footer Placeholder 3"/>
          <p:cNvSpPr>
            <a:spLocks noGrp="1"/>
          </p:cNvSpPr>
          <p:nvPr>
            <p:ph type="ftr" sz="quarter" idx="15"/>
          </p:nvPr>
        </p:nvSpPr>
        <p:spPr/>
        <p:txBody>
          <a:bodyPr/>
          <a:lstStyle/>
          <a:p>
            <a:r>
              <a:rPr lang="en-US" smtClean="0"/>
              <a:t>Synovus PowerPoint Template</a:t>
            </a:r>
            <a:endParaRPr lang="en-US" dirty="0"/>
          </a:p>
        </p:txBody>
      </p:sp>
      <p:sp>
        <p:nvSpPr>
          <p:cNvPr id="5" name="Slide Number Placeholder 4"/>
          <p:cNvSpPr>
            <a:spLocks noGrp="1"/>
          </p:cNvSpPr>
          <p:nvPr>
            <p:ph type="sldNum" sz="quarter" idx="16"/>
          </p:nvPr>
        </p:nvSpPr>
        <p:spPr/>
        <p:txBody>
          <a:bodyPr/>
          <a:lstStyle/>
          <a:p>
            <a:fld id="{EA6A5D38-418B-4A48-B32F-0231458F41CC}" type="slidenum">
              <a:rPr lang="en-US" smtClean="0"/>
              <a:pPr/>
              <a:t>13</a:t>
            </a:fld>
            <a:endParaRPr lang="en-US" dirty="0"/>
          </a:p>
        </p:txBody>
      </p:sp>
    </p:spTree>
    <p:extLst>
      <p:ext uri="{BB962C8B-B14F-4D97-AF65-F5344CB8AC3E}">
        <p14:creationId xmlns:p14="http://schemas.microsoft.com/office/powerpoint/2010/main" val="164126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EA6A5D38-418B-4A48-B32F-0231458F41CC}" type="slidenum">
              <a:rPr lang="en-US" smtClean="0"/>
              <a:pPr/>
              <a:t>14</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3" y="845345"/>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47769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Bond Yields Keep US Treasury Bond Yield’s Low</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15</a:t>
            </a:fld>
            <a:endParaRPr lang="en-US" dirty="0"/>
          </a:p>
        </p:txBody>
      </p:sp>
      <p:sp>
        <p:nvSpPr>
          <p:cNvPr id="6" name="Text Placeholder 5"/>
          <p:cNvSpPr>
            <a:spLocks noGrp="1"/>
          </p:cNvSpPr>
          <p:nvPr>
            <p:ph type="body" sz="quarter" idx="14"/>
          </p:nvPr>
        </p:nvSpPr>
        <p:spPr/>
        <p:txBody>
          <a:bodyPr/>
          <a:lstStyle/>
          <a:p>
            <a:endParaRPr lang="en-US"/>
          </a:p>
        </p:txBody>
      </p:sp>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2" y="1266412"/>
            <a:ext cx="812799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89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has Reduced Balance Sheet to $4.1 Trillion</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16</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19" y="1269394"/>
            <a:ext cx="8255793" cy="47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60932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Historically the FFUND Rate is set 80 B.P. above the PCE Index</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17</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FRED Graph Chart" descr="FRED Graph">
            <a:hlinkClick r:id="rId2" tooltip="View this chart in your browser. "/>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269394"/>
            <a:ext cx="82105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23246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43356"/>
            <a:ext cx="6886575" cy="2150063"/>
          </a:xfrm>
        </p:spPr>
        <p:txBody>
          <a:bodyPr/>
          <a:lstStyle/>
          <a:p>
            <a:r>
              <a:rPr lang="en-US" dirty="0" smtClean="0"/>
              <a:t>Is the Current Stock Market Volatility just a Correction or are we Heading into Bear Market Territory?</a:t>
            </a:r>
            <a:endParaRPr lang="en-US" dirty="0"/>
          </a:p>
        </p:txBody>
      </p:sp>
    </p:spTree>
    <p:extLst>
      <p:ext uri="{BB962C8B-B14F-4D97-AF65-F5344CB8AC3E}">
        <p14:creationId xmlns:p14="http://schemas.microsoft.com/office/powerpoint/2010/main" val="1083169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Joyless Bull Market Ever</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19</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p:txBody>
          <a:bodyPr/>
          <a:lstStyle/>
          <a:p>
            <a:pPr marL="0" indent="0" eaLnBrk="0" fontAlgn="base" hangingPunct="0">
              <a:buNone/>
            </a:pPr>
            <a:r>
              <a:rPr lang="en-US" sz="1800" dirty="0"/>
              <a:t>Causes of Investor’s Anxiety</a:t>
            </a:r>
          </a:p>
          <a:p>
            <a:pPr eaLnBrk="0" fontAlgn="base" hangingPunct="0"/>
            <a:r>
              <a:rPr lang="en-US" sz="1800" dirty="0"/>
              <a:t>Inverted Yield Curve</a:t>
            </a:r>
          </a:p>
          <a:p>
            <a:pPr eaLnBrk="0" fontAlgn="base" hangingPunct="0"/>
            <a:r>
              <a:rPr lang="en-US" sz="1800" dirty="0"/>
              <a:t>Brexit</a:t>
            </a:r>
          </a:p>
          <a:p>
            <a:pPr eaLnBrk="0" fontAlgn="base" hangingPunct="0"/>
            <a:r>
              <a:rPr lang="en-US" sz="1800" dirty="0"/>
              <a:t>Trade “Wars”</a:t>
            </a:r>
          </a:p>
          <a:p>
            <a:pPr eaLnBrk="0" fontAlgn="base" hangingPunct="0"/>
            <a:r>
              <a:rPr lang="en-US" sz="1800" dirty="0"/>
              <a:t>“Peak” Earnings</a:t>
            </a:r>
          </a:p>
          <a:p>
            <a:pPr eaLnBrk="0" fontAlgn="base" hangingPunct="0"/>
            <a:r>
              <a:rPr lang="en-US" sz="1800" dirty="0"/>
              <a:t>Inflation</a:t>
            </a:r>
          </a:p>
          <a:p>
            <a:pPr eaLnBrk="0" fontAlgn="base" hangingPunct="0"/>
            <a:r>
              <a:rPr lang="en-US" sz="1800" dirty="0"/>
              <a:t>Democrat Controlled House</a:t>
            </a:r>
          </a:p>
          <a:p>
            <a:pPr eaLnBrk="0" fontAlgn="base" hangingPunct="0"/>
            <a:r>
              <a:rPr lang="en-US" sz="1800" dirty="0"/>
              <a:t>Fed Tightening/Balance Sheet Run-off</a:t>
            </a:r>
          </a:p>
          <a:p>
            <a:pPr eaLnBrk="0" fontAlgn="base" hangingPunct="0"/>
            <a:r>
              <a:rPr lang="en-US" sz="1800" dirty="0"/>
              <a:t>Federal Debt </a:t>
            </a:r>
            <a:r>
              <a:rPr lang="en-US" sz="1800" dirty="0" smtClean="0"/>
              <a:t>Levels</a:t>
            </a:r>
            <a:r>
              <a:rPr lang="en-US" sz="1800" dirty="0"/>
              <a:t/>
            </a:r>
            <a:br>
              <a:rPr lang="en-US" sz="1800" dirty="0"/>
            </a:br>
            <a:r>
              <a:rPr lang="en-US" dirty="0"/>
              <a:t/>
            </a:r>
            <a:br>
              <a:rPr lang="en-US" dirty="0"/>
            </a:br>
            <a:endParaRPr lang="en-US" dirty="0"/>
          </a:p>
        </p:txBody>
      </p:sp>
      <p:sp>
        <p:nvSpPr>
          <p:cNvPr id="8"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05527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Synovus Trust</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lstStyle/>
          <a:p>
            <a:pPr fontAlgn="base"/>
            <a:r>
              <a:rPr lang="en-US" b="1" dirty="0"/>
              <a:t>Synovus Trust Company, N.A. provides trust, estate and investment services </a:t>
            </a:r>
            <a:r>
              <a:rPr lang="en-US" dirty="0"/>
              <a:t>through 11 offices and approximately 120 employees </a:t>
            </a:r>
            <a:r>
              <a:rPr lang="en-US" dirty="0" smtClean="0"/>
              <a:t/>
            </a:r>
            <a:br>
              <a:rPr lang="en-US" dirty="0" smtClean="0"/>
            </a:br>
            <a:r>
              <a:rPr lang="en-US" dirty="0" smtClean="0"/>
              <a:t>in Alabama, Georgia, Florida and South Carolina </a:t>
            </a:r>
          </a:p>
          <a:p>
            <a:pPr fontAlgn="base"/>
            <a:r>
              <a:rPr lang="en-US" b="1" dirty="0" smtClean="0"/>
              <a:t>As of April of  2018, total Assets Under Management stood at  over $14.1 billion</a:t>
            </a:r>
            <a:endParaRPr lang="en-US" dirty="0" smtClean="0"/>
          </a:p>
          <a:p>
            <a:pPr fontAlgn="base"/>
            <a:r>
              <a:rPr lang="en-US" dirty="0" smtClean="0"/>
              <a:t>Synovus Family Asset Management named </a:t>
            </a:r>
            <a:r>
              <a:rPr lang="en-US" b="1" dirty="0" smtClean="0"/>
              <a:t>one of Top 50 Family Offices </a:t>
            </a:r>
            <a:r>
              <a:rPr lang="en-US" dirty="0" smtClean="0"/>
              <a:t>(</a:t>
            </a:r>
            <a:r>
              <a:rPr lang="en-US" i="1" dirty="0" smtClean="0"/>
              <a:t>Bloomberg Markets Magazine</a:t>
            </a:r>
            <a:r>
              <a:rPr lang="en-US" dirty="0" smtClean="0"/>
              <a:t>)</a:t>
            </a:r>
          </a:p>
          <a:p>
            <a:pPr fontAlgn="base"/>
            <a:r>
              <a:rPr lang="en-US" dirty="0" smtClean="0"/>
              <a:t>Our company </a:t>
            </a:r>
            <a:r>
              <a:rPr lang="en-US" b="1" dirty="0" smtClean="0"/>
              <a:t>expanded from Columbus Bank &amp; Trust Company</a:t>
            </a:r>
            <a:r>
              <a:rPr lang="en-US" dirty="0" smtClean="0"/>
              <a:t>, a division of Synovus Bank, in 1995 and acquired a national </a:t>
            </a:r>
            <a:br>
              <a:rPr lang="en-US" dirty="0" smtClean="0"/>
            </a:br>
            <a:r>
              <a:rPr lang="en-US" dirty="0" smtClean="0"/>
              <a:t>charter in 2002 </a:t>
            </a:r>
          </a:p>
          <a:p>
            <a:pPr fontAlgn="base"/>
            <a:r>
              <a:rPr lang="en-US" dirty="0" smtClean="0"/>
              <a:t>Our </a:t>
            </a:r>
            <a:r>
              <a:rPr lang="en-US" dirty="0"/>
              <a:t>history of service and expertise </a:t>
            </a:r>
            <a:r>
              <a:rPr lang="en-US" b="1" dirty="0"/>
              <a:t>dates back to the inception of Synovus in 1888</a:t>
            </a:r>
            <a:endParaRPr lang="en-US" dirty="0"/>
          </a:p>
          <a:p>
            <a:pPr lvl="1" fontAlgn="base"/>
            <a:r>
              <a:rPr lang="en-US" dirty="0"/>
              <a:t>About Synovus:  Synovus (NYSE: SNV) is a financial services company with $31 billion in assets based in Columbus, Georgia. </a:t>
            </a:r>
            <a:r>
              <a:rPr lang="en-US" dirty="0" smtClean="0"/>
              <a:t>Synovus</a:t>
            </a:r>
            <a:r>
              <a:rPr lang="en-US" dirty="0"/>
              <a:t>’ bank divisions provide commercial and retail banking, investment and mortgage services to customers in Georgia, Alabama, South Carolina, Florida and Tennessee.</a:t>
            </a:r>
          </a:p>
          <a:p>
            <a:pPr lvl="1" fontAlgn="base"/>
            <a:r>
              <a:rPr lang="en-US" dirty="0"/>
              <a:t>About Synovus Bank: Synovus Bank is a Georgia-chartered, FDIC-insured bank.  Synovus Bank, together with its affiliates, provides commercial and retail banking, investment, and mortgage services to customers through 28 locally branded bank divisions and 250 branch locations in Georgia, Alabama, South Carolina, Florida, and Tennessee.  </a:t>
            </a:r>
            <a:endParaRPr lang="en-US" dirty="0">
              <a:effectLst/>
            </a:endParaRPr>
          </a:p>
        </p:txBody>
      </p:sp>
    </p:spTree>
    <p:extLst>
      <p:ext uri="{BB962C8B-B14F-4D97-AF65-F5344CB8AC3E}">
        <p14:creationId xmlns:p14="http://schemas.microsoft.com/office/powerpoint/2010/main" val="114785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5991D3B1-D9FD-4AC5-B5FD-3E9B6F089105}" type="datetime1">
              <a:rPr lang="en-US" smtClean="0"/>
              <a:t>3/26/19</a:t>
            </a:fld>
            <a:endParaRPr lang="en-US" dirty="0"/>
          </a:p>
        </p:txBody>
      </p:sp>
      <p:sp>
        <p:nvSpPr>
          <p:cNvPr id="4" name="Footer Placeholder 3"/>
          <p:cNvSpPr>
            <a:spLocks noGrp="1"/>
          </p:cNvSpPr>
          <p:nvPr>
            <p:ph type="ftr" sz="quarter" idx="15"/>
          </p:nvPr>
        </p:nvSpPr>
        <p:spPr/>
        <p:txBody>
          <a:bodyPr/>
          <a:lstStyle/>
          <a:p>
            <a:r>
              <a:rPr lang="en-US" smtClean="0"/>
              <a:t>Synovus PowerPoint Template</a:t>
            </a:r>
            <a:endParaRPr lang="en-US" dirty="0"/>
          </a:p>
        </p:txBody>
      </p:sp>
      <p:sp>
        <p:nvSpPr>
          <p:cNvPr id="5" name="Slide Number Placeholder 4"/>
          <p:cNvSpPr>
            <a:spLocks noGrp="1"/>
          </p:cNvSpPr>
          <p:nvPr>
            <p:ph type="sldNum" sz="quarter" idx="16"/>
          </p:nvPr>
        </p:nvSpPr>
        <p:spPr/>
        <p:txBody>
          <a:bodyPr/>
          <a:lstStyle/>
          <a:p>
            <a:fld id="{EA6A5D38-418B-4A48-B32F-0231458F41CC}" type="slidenum">
              <a:rPr lang="en-US" smtClean="0"/>
              <a:pPr/>
              <a:t>20</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6354"/>
            <a:ext cx="8920203" cy="54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5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S&amp;P 500 Earnings Growth</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21</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386307"/>
            <a:ext cx="8165305" cy="457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976142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Bulls, Bears &amp; Corrections: Frequency, Magnitude and Duration</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22</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569" b="2043"/>
          <a:stretch/>
        </p:blipFill>
        <p:spPr bwMode="auto">
          <a:xfrm>
            <a:off x="1663702" y="1197429"/>
            <a:ext cx="8458200" cy="500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794021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S&amp;P 500 Index Peak-to-Trough-to-Peak 5.5 Years</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23</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5799"/>
          <a:stretch/>
        </p:blipFill>
        <p:spPr bwMode="auto">
          <a:xfrm>
            <a:off x="914401" y="1216051"/>
            <a:ext cx="8456022" cy="490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272890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Economic Headwinds for 2019</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24</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p:txBody>
          <a:bodyPr>
            <a:normAutofit/>
          </a:bodyPr>
          <a:lstStyle/>
          <a:p>
            <a:pPr eaLnBrk="0" fontAlgn="base" hangingPunct="0"/>
            <a:r>
              <a:rPr lang="en-US" sz="1800" dirty="0"/>
              <a:t>Yield Curve Flattening/Inversion?</a:t>
            </a:r>
          </a:p>
          <a:p>
            <a:pPr eaLnBrk="0" fontAlgn="base" hangingPunct="0"/>
            <a:r>
              <a:rPr lang="en-US" sz="1800" dirty="0"/>
              <a:t>“Do not Fight the Fed!”</a:t>
            </a:r>
          </a:p>
          <a:p>
            <a:pPr eaLnBrk="0" fontAlgn="base" hangingPunct="0"/>
            <a:r>
              <a:rPr lang="en-US" sz="1800" dirty="0"/>
              <a:t>Potential Trade-Conflicts/Trade Wars</a:t>
            </a:r>
          </a:p>
          <a:p>
            <a:pPr eaLnBrk="0" fontAlgn="base" hangingPunct="0"/>
            <a:r>
              <a:rPr lang="en-US" sz="1800" dirty="0"/>
              <a:t>Corporate Bond Credit Risk/Spreads Widening</a:t>
            </a:r>
          </a:p>
          <a:p>
            <a:pPr eaLnBrk="0" fontAlgn="base" hangingPunct="0"/>
            <a:r>
              <a:rPr lang="en-US" sz="1800" dirty="0"/>
              <a:t>House Democrats Stamp Out </a:t>
            </a:r>
            <a:r>
              <a:rPr lang="en-US" sz="1800" dirty="0" smtClean="0"/>
              <a:t>Trump’s </a:t>
            </a:r>
            <a:r>
              <a:rPr lang="en-US" sz="1800" dirty="0"/>
              <a:t>Pro-Growth Policies </a:t>
            </a:r>
          </a:p>
          <a:p>
            <a:pPr eaLnBrk="0" fontAlgn="base" hangingPunct="0"/>
            <a:r>
              <a:rPr lang="en-US" sz="1800" dirty="0"/>
              <a:t>Federal Deficit Crowds Out Growth </a:t>
            </a:r>
          </a:p>
        </p:txBody>
      </p:sp>
      <p:sp>
        <p:nvSpPr>
          <p:cNvPr id="8"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876803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Curve Flattening / Inversion</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25</a:t>
            </a:fld>
            <a:endParaRPr lang="en-US" dirty="0"/>
          </a:p>
        </p:txBody>
      </p:sp>
      <p:sp>
        <p:nvSpPr>
          <p:cNvPr id="6" name="Text Placeholder 5"/>
          <p:cNvSpPr>
            <a:spLocks noGrp="1"/>
          </p:cNvSpPr>
          <p:nvPr>
            <p:ph type="body" sz="quarter" idx="14"/>
          </p:nvPr>
        </p:nvSpPr>
        <p:spPr/>
        <p:txBody>
          <a:bodyPr/>
          <a:lstStyle/>
          <a:p>
            <a:endParaRPr lang="en-US"/>
          </a:p>
        </p:txBody>
      </p:sp>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97" b="2012"/>
          <a:stretch/>
        </p:blipFill>
        <p:spPr bwMode="auto">
          <a:xfrm>
            <a:off x="1565132" y="1358811"/>
            <a:ext cx="8950904" cy="475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60399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EA6A5D38-418B-4A48-B32F-0231458F41CC}" type="slidenum">
              <a:rPr lang="en-US" smtClean="0"/>
              <a:pPr/>
              <a:t>26</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952" b="2675"/>
          <a:stretch/>
        </p:blipFill>
        <p:spPr bwMode="auto">
          <a:xfrm>
            <a:off x="1485859" y="818414"/>
            <a:ext cx="9089054" cy="528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2114142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Fight the Fed!”</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27</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407" t="11703" r="3407" b="2925"/>
          <a:stretch/>
        </p:blipFill>
        <p:spPr bwMode="auto">
          <a:xfrm>
            <a:off x="1566407" y="1335230"/>
            <a:ext cx="8823327" cy="471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559477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Trade-Conflicts/Trade Wars</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28</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59"/>
          <p:cNvPicPr>
            <a:picLocks noChangeAspect="1" noChangeArrowheads="1"/>
          </p:cNvPicPr>
          <p:nvPr/>
        </p:nvPicPr>
        <p:blipFill rotWithShape="1">
          <a:blip r:embed="rId2">
            <a:extLst>
              <a:ext uri="{28A0092B-C50C-407E-A947-70E740481C1C}">
                <a14:useLocalDpi xmlns:a14="http://schemas.microsoft.com/office/drawing/2010/main" val="0"/>
              </a:ext>
            </a:extLst>
          </a:blip>
          <a:srcRect t="5966" b="4016"/>
          <a:stretch/>
        </p:blipFill>
        <p:spPr bwMode="auto">
          <a:xfrm>
            <a:off x="1528877" y="1247114"/>
            <a:ext cx="8940007" cy="487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616558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Bond Credit Risk/Spreads Widening</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29</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784" b="4955"/>
          <a:stretch/>
        </p:blipFill>
        <p:spPr bwMode="auto">
          <a:xfrm>
            <a:off x="1557245" y="1411834"/>
            <a:ext cx="8734206" cy="4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623542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Morgan</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1295400"/>
            <a:ext cx="10248900" cy="319088"/>
          </a:xfrm>
        </p:spPr>
        <p:txBody>
          <a:bodyPr/>
          <a:lstStyle/>
          <a:p>
            <a:pPr marL="0" indent="0">
              <a:buNone/>
            </a:pPr>
            <a:r>
              <a:rPr lang="en-US" dirty="0" smtClean="0"/>
              <a:t>Portfolio Manager, Synovus Trust Company, N.A.</a:t>
            </a:r>
            <a:endParaRPr lang="en-US" dirty="0"/>
          </a:p>
        </p:txBody>
      </p:sp>
      <p:pic>
        <p:nvPicPr>
          <p:cNvPr id="8" name="Picture 3"/>
          <p:cNvPicPr>
            <a:picLocks noChangeAspect="1"/>
          </p:cNvPicPr>
          <p:nvPr/>
        </p:nvPicPr>
        <p:blipFill rotWithShape="1">
          <a:blip r:embed="rId2">
            <a:extLst>
              <a:ext uri="{28A0092B-C50C-407E-A947-70E740481C1C}">
                <a14:useLocalDpi xmlns:a14="http://schemas.microsoft.com/office/drawing/2010/main" val="0"/>
              </a:ext>
            </a:extLst>
          </a:blip>
          <a:srcRect t="22951"/>
          <a:stretch/>
        </p:blipFill>
        <p:spPr bwMode="auto">
          <a:xfrm>
            <a:off x="1635035" y="1614488"/>
            <a:ext cx="8003382" cy="4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59360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Democrats Stamp Out Trump’s Pro-Growth Policies</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30</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p:txBody>
          <a:bodyPr>
            <a:normAutofit fontScale="92500" lnSpcReduction="20000"/>
          </a:bodyPr>
          <a:lstStyle/>
          <a:p>
            <a:pPr>
              <a:lnSpc>
                <a:spcPct val="120000"/>
              </a:lnSpc>
              <a:spcBef>
                <a:spcPct val="0"/>
              </a:spcBef>
              <a:defRPr/>
            </a:pPr>
            <a:r>
              <a:rPr lang="en-US" altLang="en-US" b="1" dirty="0" smtClean="0">
                <a:latin typeface="Arial" panose="020B0604020202020204" pitchFamily="34" charset="0"/>
                <a:cs typeface="Arial" panose="020B0604020202020204" pitchFamily="34" charset="0"/>
              </a:rPr>
              <a:t>Lower Corporate/Individual Tax Rate Cut Safe for Now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Republicans: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Make the Personal Tax Cuts Permanent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Cut Middle Class tax rates another 10%</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Introduce more stringent work requirements for SNAP benefit recipients</a:t>
            </a:r>
            <a:br>
              <a:rPr lang="en-US" altLang="en-US"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Democrats: </a:t>
            </a:r>
            <a:r>
              <a:rPr lang="en-US" altLang="en-US" dirty="0" smtClean="0">
                <a:latin typeface="Arial" panose="020B0604020202020204" pitchFamily="34" charset="0"/>
                <a:cs typeface="Arial" panose="020B0604020202020204" pitchFamily="34" charset="0"/>
              </a:rPr>
              <a:t>     	Raise Corporate tax rates from 21% to 25%</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Increase Personal tax rates for highest bracket from 37% to 39.6%</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Increase estate tax rates while lowering the exemption</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sz="800" dirty="0" smtClean="0">
              <a:latin typeface="Arial" panose="020B0604020202020204" pitchFamily="34" charset="0"/>
              <a:cs typeface="Arial" panose="020B0604020202020204" pitchFamily="34" charset="0"/>
            </a:endParaRPr>
          </a:p>
          <a:p>
            <a:pPr>
              <a:lnSpc>
                <a:spcPct val="120000"/>
              </a:lnSpc>
              <a:spcBef>
                <a:spcPct val="0"/>
              </a:spcBef>
              <a:defRPr/>
            </a:pPr>
            <a:r>
              <a:rPr lang="en-US" altLang="en-US" b="1" dirty="0" smtClean="0">
                <a:latin typeface="Arial" panose="020B0604020202020204" pitchFamily="34" charset="0"/>
                <a:cs typeface="Arial" panose="020B0604020202020204" pitchFamily="34" charset="0"/>
              </a:rPr>
              <a:t>$1.0 Trill Infrastructure Package Possible </a:t>
            </a:r>
            <a:r>
              <a:rPr lang="en-US" altLang="en-US" b="1" dirty="0">
                <a:latin typeface="Arial" panose="020B0604020202020204" pitchFamily="34" charset="0"/>
                <a:cs typeface="Arial" panose="020B0604020202020204" pitchFamily="34" charset="0"/>
              </a:rPr>
              <a:t>but Unlikely</a:t>
            </a:r>
            <a:br>
              <a:rPr lang="en-US" altLang="en-US" b="1" dirty="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Republicans</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$1.5 Trillion infrastructure program spread over a decade</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Funded by an estimated $300-$400 billion in repatriation taxes</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Democrats: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$1.0 Trillion in Infrastructure Spending</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Increased Emphasis on “Green” Initiates attached to bill</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Paid for by higher personal &amp; corporate taxes, carbon tax and a bond offering</a:t>
            </a:r>
            <a:br>
              <a:rPr lang="en-US" altLang="en-US" dirty="0" smtClean="0">
                <a:latin typeface="Arial" panose="020B0604020202020204" pitchFamily="34" charset="0"/>
                <a:cs typeface="Arial" panose="020B0604020202020204" pitchFamily="34" charset="0"/>
              </a:rPr>
            </a:br>
            <a:endParaRPr lang="en-US" altLang="en-US" sz="800" b="1" dirty="0">
              <a:latin typeface="Arial" panose="020B0604020202020204" pitchFamily="34" charset="0"/>
              <a:ea typeface="Arial Unicode MS" pitchFamily="34" charset="-128"/>
              <a:cs typeface="Arial" panose="020B0604020202020204" pitchFamily="34" charset="0"/>
            </a:endParaRPr>
          </a:p>
          <a:p>
            <a:pPr>
              <a:lnSpc>
                <a:spcPct val="120000"/>
              </a:lnSpc>
              <a:spcBef>
                <a:spcPct val="0"/>
              </a:spcBef>
              <a:defRPr/>
            </a:pPr>
            <a:r>
              <a:rPr lang="en-US" altLang="en-US" b="1" dirty="0" smtClean="0">
                <a:latin typeface="Arial" panose="020B0604020202020204" pitchFamily="34" charset="0"/>
                <a:cs typeface="Arial" panose="020B0604020202020204" pitchFamily="34" charset="0"/>
              </a:rPr>
              <a:t>Trade</a:t>
            </a: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Republicans: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Reduce $600 Bill Balance-of-Trade deficit through stronger export volume</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Democrats: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Immediate Minimum-wage increase to $15 per hour</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Increased oversight and approval on any new trade agreements</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a:lnSpc>
                <a:spcPct val="120000"/>
              </a:lnSpc>
              <a:spcBef>
                <a:spcPct val="0"/>
              </a:spcBef>
              <a:defRPr/>
            </a:pPr>
            <a:r>
              <a:rPr lang="en-US" altLang="en-US" b="1" dirty="0" smtClean="0">
                <a:latin typeface="Arial" panose="020B0604020202020204" pitchFamily="34" charset="0"/>
                <a:cs typeface="Arial" panose="020B0604020202020204" pitchFamily="34" charset="0"/>
              </a:rPr>
              <a:t>Health Care Reform</a:t>
            </a: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Republicans: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Lower drug prices using Medicare’s enormous purchasing power to negotiate volume discounts</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Dismantle ACA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Democrats: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Drug-price controls on the pharmaceutical companies leading to less R&amp;D and new discoveries</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Single-payer “Medicare-for-All” Health Care system</a:t>
            </a:r>
          </a:p>
          <a:p>
            <a:pPr>
              <a:lnSpc>
                <a:spcPct val="120000"/>
              </a:lnSpc>
              <a:spcBef>
                <a:spcPct val="0"/>
              </a:spcBef>
              <a:defRPr/>
            </a:pPr>
            <a:endParaRPr lang="en-US" altLang="en-US" sz="800" b="1" dirty="0">
              <a:latin typeface="Arial" panose="020B0604020202020204" pitchFamily="34" charset="0"/>
              <a:ea typeface="Arial Unicode MS" pitchFamily="34" charset="-128"/>
              <a:cs typeface="Arial" panose="020B0604020202020204" pitchFamily="34" charset="0"/>
            </a:endParaRPr>
          </a:p>
        </p:txBody>
      </p:sp>
      <p:sp>
        <p:nvSpPr>
          <p:cNvPr id="8"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044115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EA6A5D38-418B-4A48-B32F-0231458F41CC}" type="slidenum">
              <a:rPr lang="en-US" smtClean="0"/>
              <a:pPr/>
              <a:t>31</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53"/>
          <p:cNvPicPr>
            <a:picLocks noChangeAspect="1" noChangeArrowheads="1"/>
          </p:cNvPicPr>
          <p:nvPr/>
        </p:nvPicPr>
        <p:blipFill rotWithShape="1">
          <a:blip r:embed="rId2">
            <a:extLst>
              <a:ext uri="{28A0092B-C50C-407E-A947-70E740481C1C}">
                <a14:useLocalDpi xmlns:a14="http://schemas.microsoft.com/office/drawing/2010/main" val="0"/>
              </a:ext>
            </a:extLst>
          </a:blip>
          <a:srcRect l="3782" t="18195" r="3782" b="3664"/>
          <a:stretch/>
        </p:blipFill>
        <p:spPr bwMode="auto">
          <a:xfrm>
            <a:off x="1508020" y="1099792"/>
            <a:ext cx="8613882" cy="48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486169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Deficit Crowds Out Growth</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32</a:t>
            </a:fld>
            <a:endParaRPr lang="en-US" dirty="0"/>
          </a:p>
        </p:txBody>
      </p:sp>
      <p:sp>
        <p:nvSpPr>
          <p:cNvPr id="6" name="Text Placeholder 5"/>
          <p:cNvSpPr>
            <a:spLocks noGrp="1"/>
          </p:cNvSpPr>
          <p:nvPr>
            <p:ph type="body" sz="quarter" idx="14"/>
          </p:nvPr>
        </p:nvSpPr>
        <p:spPr/>
        <p:txBody>
          <a:bodyP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015" y="1150376"/>
            <a:ext cx="8187990" cy="511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943622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Interest Cost of $383 Bill is Projected to Double by 2026</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33</a:t>
            </a:fld>
            <a:endParaRPr lang="en-US" dirty="0"/>
          </a:p>
        </p:txBody>
      </p:sp>
      <p:sp>
        <p:nvSpPr>
          <p:cNvPr id="6" name="Text Placeholder 5"/>
          <p:cNvSpPr>
            <a:spLocks noGrp="1"/>
          </p:cNvSpPr>
          <p:nvPr>
            <p:ph type="body" sz="quarter" idx="14"/>
          </p:nvPr>
        </p:nvSpPr>
        <p:spPr/>
        <p:txBody>
          <a:bodyPr/>
          <a:lstStyle/>
          <a:p>
            <a:endParaRPr lang="en-US"/>
          </a:p>
        </p:txBody>
      </p:sp>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179" y="1104900"/>
            <a:ext cx="8693344" cy="509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151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Supporting the Stock Market</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34</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1295400"/>
            <a:ext cx="10248900" cy="284683"/>
          </a:xfrm>
        </p:spPr>
        <p:txBody>
          <a:bodyPr/>
          <a:lstStyle/>
          <a:p>
            <a:pPr marL="0" indent="0" algn="ctr">
              <a:buNone/>
            </a:pPr>
            <a:r>
              <a:rPr lang="en-US" dirty="0" smtClean="0"/>
              <a:t>Temple of Jupiter Optimus Maximus</a:t>
            </a:r>
            <a:endParaRPr lang="en-US" dirty="0"/>
          </a:p>
        </p:txBody>
      </p:sp>
      <p:pic>
        <p:nvPicPr>
          <p:cNvPr id="8" name="Picture 2" descr="Roman Temple Jupiter Optimus Maximus Picture.png"/>
          <p:cNvPicPr>
            <a:picLocks noChangeAspect="1"/>
          </p:cNvPicPr>
          <p:nvPr/>
        </p:nvPicPr>
        <p:blipFill rotWithShape="1">
          <a:blip r:embed="rId2">
            <a:extLst>
              <a:ext uri="{28A0092B-C50C-407E-A947-70E740481C1C}">
                <a14:useLocalDpi xmlns:a14="http://schemas.microsoft.com/office/drawing/2010/main" val="0"/>
              </a:ext>
            </a:extLst>
          </a:blip>
          <a:srcRect l="2229" t="2982" r="2229" b="9016"/>
          <a:stretch/>
        </p:blipFill>
        <p:spPr bwMode="auto">
          <a:xfrm>
            <a:off x="2246436" y="1580083"/>
            <a:ext cx="7584827" cy="406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a:xfrm>
            <a:off x="914400" y="5792688"/>
            <a:ext cx="10248900" cy="456990"/>
          </a:xfrm>
          <a:prstGeom prst="rect">
            <a:avLst/>
          </a:prstGeom>
        </p:spPr>
        <p:txBody>
          <a:bodyPr vert="horz" lIns="0" tIns="0" rIns="0" bIns="0" numCol="6" rtlCol="0">
            <a:normAutofit lnSpcReduction="10000"/>
          </a:bodyPr>
          <a:lstStyle>
            <a:lvl1pPr marL="173038" marR="0" indent="-173038" algn="l" defTabSz="914400" rtl="0" eaLnBrk="1" fontAlgn="auto" latinLnBrk="0" hangingPunct="1">
              <a:lnSpc>
                <a:spcPct val="110000"/>
              </a:lnSpc>
              <a:spcBef>
                <a:spcPts val="800"/>
              </a:spcBef>
              <a:spcAft>
                <a:spcPts val="0"/>
              </a:spcAft>
              <a:buClr>
                <a:srgbClr val="E61E24"/>
              </a:buClr>
              <a:buSzPct val="100000"/>
              <a:buFont typeface="Wingdings 2" panose="05020102010507070707" pitchFamily="18" charset="2"/>
              <a:buChar char="¡"/>
              <a:tabLst/>
              <a:defRPr lang="en-US" sz="1400" kern="1200" baseline="0" dirty="0" smtClean="0">
                <a:solidFill>
                  <a:schemeClr val="tx2"/>
                </a:solidFill>
                <a:latin typeface="+mn-lt"/>
                <a:ea typeface="+mn-ea"/>
                <a:cs typeface="+mn-cs"/>
              </a:defRPr>
            </a:lvl1pPr>
            <a:lvl2pPr marL="514350"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baseline="0">
                <a:solidFill>
                  <a:schemeClr val="tx2"/>
                </a:solidFill>
                <a:latin typeface="+mn-lt"/>
                <a:ea typeface="+mn-ea"/>
                <a:cs typeface="+mn-cs"/>
              </a:defRPr>
            </a:lvl2pPr>
            <a:lvl3pPr marL="860425" marR="0" indent="-176213"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3pPr>
            <a:lvl4pPr marL="1198563"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4pPr>
            <a:lvl5pPr marL="1544638"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2" panose="05020102010507070707" pitchFamily="18" charset="2"/>
              <a:buNone/>
            </a:pPr>
            <a:r>
              <a:rPr lang="en-US" dirty="0" smtClean="0"/>
              <a:t>Federal Debt </a:t>
            </a:r>
            <a:br>
              <a:rPr lang="en-US" dirty="0" smtClean="0"/>
            </a:br>
            <a:r>
              <a:rPr lang="en-US" dirty="0" smtClean="0"/>
              <a:t>Negative</a:t>
            </a:r>
          </a:p>
          <a:p>
            <a:pPr marL="0" indent="0" algn="ctr">
              <a:buFont typeface="Wingdings 2" panose="05020102010507070707" pitchFamily="18" charset="2"/>
              <a:buNone/>
            </a:pPr>
            <a:r>
              <a:rPr lang="en-US" dirty="0" smtClean="0"/>
              <a:t>Interest Rates </a:t>
            </a:r>
            <a:br>
              <a:rPr lang="en-US" dirty="0" smtClean="0"/>
            </a:br>
            <a:r>
              <a:rPr lang="en-US" dirty="0" smtClean="0"/>
              <a:t>Neutral</a:t>
            </a:r>
          </a:p>
          <a:p>
            <a:pPr marL="0" indent="0" algn="ctr">
              <a:buFont typeface="Wingdings 2" panose="05020102010507070707" pitchFamily="18" charset="2"/>
              <a:buNone/>
            </a:pPr>
            <a:r>
              <a:rPr lang="en-US" dirty="0" smtClean="0"/>
              <a:t>GDP</a:t>
            </a:r>
            <a:r>
              <a:rPr lang="en-US" dirty="0" smtClean="0"/>
              <a:t> </a:t>
            </a:r>
            <a:r>
              <a:rPr lang="en-US" dirty="0" smtClean="0"/>
              <a:t/>
            </a:r>
            <a:br>
              <a:rPr lang="en-US" dirty="0" smtClean="0"/>
            </a:br>
            <a:r>
              <a:rPr lang="en-US" dirty="0" smtClean="0"/>
              <a:t>Positive                </a:t>
            </a:r>
            <a:r>
              <a:rPr lang="en-US" dirty="0" smtClean="0"/>
              <a:t>Inflation </a:t>
            </a:r>
            <a:br>
              <a:rPr lang="en-US" dirty="0" smtClean="0"/>
            </a:br>
            <a:r>
              <a:rPr lang="en-US" dirty="0" smtClean="0"/>
              <a:t>Positive</a:t>
            </a:r>
          </a:p>
          <a:p>
            <a:pPr marL="0" indent="0" algn="ctr">
              <a:buFont typeface="Wingdings 2" panose="05020102010507070707" pitchFamily="18" charset="2"/>
              <a:buNone/>
            </a:pPr>
            <a:r>
              <a:rPr lang="en-US" dirty="0" smtClean="0"/>
              <a:t>S&amp;P </a:t>
            </a:r>
            <a:r>
              <a:rPr lang="en-US" dirty="0" smtClean="0"/>
              <a:t>Profit Growth Positive                     Yield Curve </a:t>
            </a:r>
            <a:br>
              <a:rPr lang="en-US" dirty="0" smtClean="0"/>
            </a:br>
            <a:r>
              <a:rPr lang="en-US" dirty="0" smtClean="0"/>
              <a:t>Negative</a:t>
            </a:r>
            <a:endParaRPr lang="en-US" dirty="0"/>
          </a:p>
        </p:txBody>
      </p:sp>
      <p:sp>
        <p:nvSpPr>
          <p:cNvPr id="10"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2010286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2018 as “Good as it Gets”?</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35</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3065069"/>
            <a:ext cx="10248900" cy="3113480"/>
          </a:xfrm>
        </p:spPr>
        <p:txBody>
          <a:bodyPr>
            <a:normAutofit fontScale="92500" lnSpcReduction="20000"/>
          </a:bodyPr>
          <a:lstStyle/>
          <a:p>
            <a:pPr fontAlgn="base">
              <a:spcBef>
                <a:spcPts val="200"/>
              </a:spcBef>
            </a:pPr>
            <a:r>
              <a:rPr lang="en-US" b="1" dirty="0"/>
              <a:t>1.  Higher Probability of a Soft Landing over a Deep Recession</a:t>
            </a:r>
            <a:r>
              <a:rPr lang="en-US" dirty="0"/>
              <a:t> </a:t>
            </a:r>
          </a:p>
          <a:p>
            <a:pPr lvl="1" fontAlgn="base">
              <a:spcBef>
                <a:spcPts val="200"/>
              </a:spcBef>
            </a:pPr>
            <a:r>
              <a:rPr lang="en-US" dirty="0"/>
              <a:t>Consumption (+2.7%) supported by low UE, steady incomes, falling gas prices and fading tax cuts. </a:t>
            </a:r>
          </a:p>
          <a:p>
            <a:pPr lvl="1" fontAlgn="base">
              <a:spcBef>
                <a:spcPts val="200"/>
              </a:spcBef>
            </a:pPr>
            <a:r>
              <a:rPr lang="en-US" dirty="0" smtClean="0"/>
              <a:t>Probability of a Recession in the U.S. (two consecutive quarters of negative GDP Growth) is 20%.</a:t>
            </a:r>
            <a:endParaRPr lang="en-US" dirty="0"/>
          </a:p>
          <a:p>
            <a:pPr lvl="1" fontAlgn="base">
              <a:spcBef>
                <a:spcPts val="200"/>
              </a:spcBef>
            </a:pPr>
            <a:r>
              <a:rPr lang="en-US" dirty="0"/>
              <a:t>Business/Fixed Investment Growth will gradually Slow from 3.5% to 3.0%.  </a:t>
            </a:r>
          </a:p>
          <a:p>
            <a:pPr fontAlgn="base">
              <a:spcBef>
                <a:spcPts val="200"/>
              </a:spcBef>
            </a:pPr>
            <a:r>
              <a:rPr lang="en-US" b="1" dirty="0"/>
              <a:t>2.  Federal Reserve Tightening in the System has not been Fully Digested</a:t>
            </a:r>
            <a:endParaRPr lang="en-US" dirty="0"/>
          </a:p>
          <a:p>
            <a:pPr lvl="1" fontAlgn="base">
              <a:spcBef>
                <a:spcPts val="200"/>
              </a:spcBef>
            </a:pPr>
            <a:r>
              <a:rPr lang="en-US" dirty="0" smtClean="0"/>
              <a:t>The Fed has scaled back their Projected Interest-Rate Increases from Two to ZERO!</a:t>
            </a:r>
            <a:endParaRPr lang="en-US" dirty="0"/>
          </a:p>
          <a:p>
            <a:pPr lvl="1" fontAlgn="base">
              <a:spcBef>
                <a:spcPts val="200"/>
              </a:spcBef>
            </a:pPr>
            <a:r>
              <a:rPr lang="en-US" dirty="0" smtClean="0"/>
              <a:t>FFUND’s Rate Estimated to be </a:t>
            </a:r>
            <a:r>
              <a:rPr lang="en-US" dirty="0" smtClean="0"/>
              <a:t>2.25-2.50%, has resulted in continued </a:t>
            </a:r>
            <a:r>
              <a:rPr lang="en-US" dirty="0" smtClean="0"/>
              <a:t>“Flattening” of the Yield Curve.</a:t>
            </a:r>
            <a:endParaRPr lang="en-US" dirty="0"/>
          </a:p>
          <a:p>
            <a:pPr lvl="1" fontAlgn="base">
              <a:spcBef>
                <a:spcPts val="200"/>
              </a:spcBef>
            </a:pPr>
            <a:r>
              <a:rPr lang="en-US" dirty="0"/>
              <a:t>On Average the Fed begins CUTTING Rates just Five Months after they STOPPED Tightening! </a:t>
            </a:r>
          </a:p>
          <a:p>
            <a:pPr fontAlgn="base">
              <a:spcBef>
                <a:spcPts val="200"/>
              </a:spcBef>
            </a:pPr>
            <a:r>
              <a:rPr lang="en-US" b="1" dirty="0"/>
              <a:t>3.  Inflation is Rising, but at a Slow &amp; Manageable Rate</a:t>
            </a:r>
            <a:r>
              <a:rPr lang="en-US" dirty="0"/>
              <a:t> </a:t>
            </a:r>
          </a:p>
          <a:p>
            <a:pPr lvl="1" fontAlgn="base">
              <a:spcBef>
                <a:spcPts val="200"/>
              </a:spcBef>
            </a:pPr>
            <a:r>
              <a:rPr lang="en-US" dirty="0"/>
              <a:t>Wage Growth is rising (+3.2%) on lower UE (3.6%), but is not causing Margin Pressure.</a:t>
            </a:r>
          </a:p>
          <a:p>
            <a:pPr lvl="1" fontAlgn="base">
              <a:spcBef>
                <a:spcPts val="200"/>
              </a:spcBef>
            </a:pPr>
            <a:r>
              <a:rPr lang="en-US" dirty="0"/>
              <a:t>Oil should Drop to Below </a:t>
            </a:r>
            <a:r>
              <a:rPr lang="en-US" dirty="0" smtClean="0"/>
              <a:t>$60 </a:t>
            </a:r>
            <a:r>
              <a:rPr lang="en-US" dirty="0"/>
              <a:t>per barrel as Commodity Prices Fall!</a:t>
            </a:r>
          </a:p>
          <a:p>
            <a:pPr lvl="1" fontAlgn="base">
              <a:spcBef>
                <a:spcPts val="200"/>
              </a:spcBef>
            </a:pPr>
            <a:r>
              <a:rPr lang="en-US" dirty="0"/>
              <a:t>PCE Index touches </a:t>
            </a:r>
            <a:r>
              <a:rPr lang="en-US" dirty="0" smtClean="0"/>
              <a:t>ceiling </a:t>
            </a:r>
            <a:r>
              <a:rPr lang="en-US" dirty="0"/>
              <a:t>at </a:t>
            </a:r>
            <a:r>
              <a:rPr lang="en-US" dirty="0" smtClean="0"/>
              <a:t>2.0%. </a:t>
            </a:r>
            <a:endParaRPr lang="en-US" dirty="0"/>
          </a:p>
          <a:p>
            <a:pPr fontAlgn="base">
              <a:spcBef>
                <a:spcPts val="200"/>
              </a:spcBef>
            </a:pPr>
            <a:r>
              <a:rPr lang="en-US" b="1" dirty="0"/>
              <a:t>4.  Markets likely to Trade </a:t>
            </a:r>
            <a:r>
              <a:rPr lang="en-US" b="1" dirty="0" smtClean="0"/>
              <a:t>Flat-to-Slightly-Higher </a:t>
            </a:r>
            <a:r>
              <a:rPr lang="en-US" b="1" dirty="0"/>
              <a:t>in a  Narrow Range as Headwinds Mount!  </a:t>
            </a:r>
            <a:endParaRPr lang="en-US" dirty="0"/>
          </a:p>
          <a:p>
            <a:pPr lvl="1" fontAlgn="base">
              <a:spcBef>
                <a:spcPts val="200"/>
              </a:spcBef>
            </a:pPr>
            <a:r>
              <a:rPr lang="en-US" dirty="0"/>
              <a:t>FY19 S&amp;P 500 Index Profits Should Stay Positive for one more year Increasing by </a:t>
            </a:r>
            <a:r>
              <a:rPr lang="en-US" dirty="0" smtClean="0"/>
              <a:t>7.0% </a:t>
            </a:r>
            <a:r>
              <a:rPr lang="en-US" dirty="0"/>
              <a:t>YoY.</a:t>
            </a:r>
          </a:p>
          <a:p>
            <a:pPr lvl="1" fontAlgn="base">
              <a:spcBef>
                <a:spcPts val="200"/>
              </a:spcBef>
            </a:pPr>
            <a:r>
              <a:rPr lang="en-US" dirty="0" smtClean="0"/>
              <a:t>Expecting the S&amp;P 500 to Generate $170 in Profit Equating to a Projected S&amp;P Target of $3,100.</a:t>
            </a:r>
            <a:endParaRPr lang="en-US" dirty="0"/>
          </a:p>
        </p:txBody>
      </p:sp>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grpSp>
        <p:nvGrpSpPr>
          <p:cNvPr id="10" name="Group 8"/>
          <p:cNvGrpSpPr>
            <a:grpSpLocks noChangeAspect="1"/>
          </p:cNvGrpSpPr>
          <p:nvPr/>
        </p:nvGrpSpPr>
        <p:grpSpPr bwMode="auto">
          <a:xfrm>
            <a:off x="914399" y="1297584"/>
            <a:ext cx="6825673" cy="1574800"/>
            <a:chOff x="720" y="816"/>
            <a:chExt cx="4152" cy="992"/>
          </a:xfrm>
        </p:grpSpPr>
        <p:sp>
          <p:nvSpPr>
            <p:cNvPr id="11" name="AutoShape 7"/>
            <p:cNvSpPr>
              <a:spLocks noChangeAspect="1" noChangeArrowheads="1" noTextEdit="1"/>
            </p:cNvSpPr>
            <p:nvPr/>
          </p:nvSpPr>
          <p:spPr bwMode="auto">
            <a:xfrm>
              <a:off x="720" y="816"/>
              <a:ext cx="40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9"/>
            <p:cNvSpPr>
              <a:spLocks noChangeArrowheads="1"/>
            </p:cNvSpPr>
            <p:nvPr/>
          </p:nvSpPr>
          <p:spPr bwMode="auto">
            <a:xfrm>
              <a:off x="720" y="816"/>
              <a:ext cx="4080" cy="159"/>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3" name="Rectangle 10"/>
            <p:cNvSpPr>
              <a:spLocks noChangeArrowheads="1"/>
            </p:cNvSpPr>
            <p:nvPr/>
          </p:nvSpPr>
          <p:spPr bwMode="auto">
            <a:xfrm>
              <a:off x="720" y="969"/>
              <a:ext cx="4080" cy="139"/>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4" name="Rectangle 11"/>
            <p:cNvSpPr>
              <a:spLocks noChangeArrowheads="1"/>
            </p:cNvSpPr>
            <p:nvPr/>
          </p:nvSpPr>
          <p:spPr bwMode="auto">
            <a:xfrm>
              <a:off x="720" y="1236"/>
              <a:ext cx="4080" cy="140"/>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5" name="Rectangle 12"/>
            <p:cNvSpPr>
              <a:spLocks noChangeArrowheads="1"/>
            </p:cNvSpPr>
            <p:nvPr/>
          </p:nvSpPr>
          <p:spPr bwMode="auto">
            <a:xfrm>
              <a:off x="720" y="1503"/>
              <a:ext cx="4080" cy="140"/>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6" name="Rectangle 13"/>
            <p:cNvSpPr>
              <a:spLocks noChangeArrowheads="1"/>
            </p:cNvSpPr>
            <p:nvPr/>
          </p:nvSpPr>
          <p:spPr bwMode="auto">
            <a:xfrm>
              <a:off x="746" y="829"/>
              <a:ext cx="52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500">
                  <a:solidFill>
                    <a:srgbClr val="FFFFFF"/>
                  </a:solidFill>
                  <a:latin typeface="Arial" charset="0"/>
                </a:rPr>
                <a:t>Country</a:t>
              </a:r>
              <a:endParaRPr lang="en-US" altLang="en-US" sz="1800">
                <a:latin typeface="Arial" charset="0"/>
              </a:endParaRPr>
            </a:p>
          </p:txBody>
        </p:sp>
        <p:sp>
          <p:nvSpPr>
            <p:cNvPr id="17" name="Rectangle 14"/>
            <p:cNvSpPr>
              <a:spLocks noChangeArrowheads="1"/>
            </p:cNvSpPr>
            <p:nvPr/>
          </p:nvSpPr>
          <p:spPr bwMode="auto">
            <a:xfrm>
              <a:off x="4067" y="829"/>
              <a:ext cx="8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500">
                  <a:solidFill>
                    <a:srgbClr val="FFFFFF"/>
                  </a:solidFill>
                  <a:latin typeface="Arial" charset="0"/>
                </a:rPr>
                <a:t>GDP Growth</a:t>
              </a:r>
              <a:endParaRPr lang="en-US" altLang="en-US" sz="1800">
                <a:latin typeface="Arial" charset="0"/>
              </a:endParaRPr>
            </a:p>
          </p:txBody>
        </p:sp>
        <p:sp>
          <p:nvSpPr>
            <p:cNvPr id="18" name="Rectangle 15"/>
            <p:cNvSpPr>
              <a:spLocks noChangeArrowheads="1"/>
            </p:cNvSpPr>
            <p:nvPr/>
          </p:nvSpPr>
          <p:spPr bwMode="auto">
            <a:xfrm>
              <a:off x="740" y="981"/>
              <a:ext cx="63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United States</a:t>
              </a:r>
              <a:endParaRPr lang="en-US" altLang="en-US" sz="1800">
                <a:latin typeface="Arial" charset="0"/>
              </a:endParaRPr>
            </a:p>
          </p:txBody>
        </p:sp>
        <p:sp>
          <p:nvSpPr>
            <p:cNvPr id="19" name="Rectangle 16"/>
            <p:cNvSpPr>
              <a:spLocks noChangeArrowheads="1"/>
            </p:cNvSpPr>
            <p:nvPr/>
          </p:nvSpPr>
          <p:spPr bwMode="auto">
            <a:xfrm>
              <a:off x="4523" y="981"/>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2.50%</a:t>
              </a:r>
              <a:endParaRPr lang="en-US" altLang="en-US" sz="1800">
                <a:latin typeface="Arial" charset="0"/>
              </a:endParaRPr>
            </a:p>
          </p:txBody>
        </p:sp>
        <p:sp>
          <p:nvSpPr>
            <p:cNvPr id="20" name="Rectangle 17"/>
            <p:cNvSpPr>
              <a:spLocks noChangeArrowheads="1"/>
            </p:cNvSpPr>
            <p:nvPr/>
          </p:nvSpPr>
          <p:spPr bwMode="auto">
            <a:xfrm>
              <a:off x="740" y="1115"/>
              <a:ext cx="3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Europe</a:t>
              </a:r>
              <a:endParaRPr lang="en-US" altLang="en-US" sz="1800">
                <a:latin typeface="Arial" charset="0"/>
              </a:endParaRPr>
            </a:p>
          </p:txBody>
        </p:sp>
        <p:sp>
          <p:nvSpPr>
            <p:cNvPr id="21" name="Rectangle 18"/>
            <p:cNvSpPr>
              <a:spLocks noChangeArrowheads="1"/>
            </p:cNvSpPr>
            <p:nvPr/>
          </p:nvSpPr>
          <p:spPr bwMode="auto">
            <a:xfrm>
              <a:off x="4523" y="1115"/>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1.30%</a:t>
              </a:r>
              <a:endParaRPr lang="en-US" altLang="en-US" sz="1800">
                <a:latin typeface="Arial" charset="0"/>
              </a:endParaRPr>
            </a:p>
          </p:txBody>
        </p:sp>
        <p:sp>
          <p:nvSpPr>
            <p:cNvPr id="22" name="Rectangle 19"/>
            <p:cNvSpPr>
              <a:spLocks noChangeArrowheads="1"/>
            </p:cNvSpPr>
            <p:nvPr/>
          </p:nvSpPr>
          <p:spPr bwMode="auto">
            <a:xfrm>
              <a:off x="740" y="1248"/>
              <a:ext cx="17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UK</a:t>
              </a:r>
              <a:endParaRPr lang="en-US" altLang="en-US" sz="1800">
                <a:latin typeface="Arial" charset="0"/>
              </a:endParaRPr>
            </a:p>
          </p:txBody>
        </p:sp>
        <p:sp>
          <p:nvSpPr>
            <p:cNvPr id="23" name="Rectangle 20"/>
            <p:cNvSpPr>
              <a:spLocks noChangeArrowheads="1"/>
            </p:cNvSpPr>
            <p:nvPr/>
          </p:nvSpPr>
          <p:spPr bwMode="auto">
            <a:xfrm>
              <a:off x="4523" y="1248"/>
              <a:ext cx="31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1.50%</a:t>
              </a:r>
              <a:endParaRPr lang="en-US" altLang="en-US" sz="1800">
                <a:latin typeface="Arial" charset="0"/>
              </a:endParaRPr>
            </a:p>
          </p:txBody>
        </p:sp>
        <p:sp>
          <p:nvSpPr>
            <p:cNvPr id="24" name="Rectangle 21"/>
            <p:cNvSpPr>
              <a:spLocks noChangeArrowheads="1"/>
            </p:cNvSpPr>
            <p:nvPr/>
          </p:nvSpPr>
          <p:spPr bwMode="auto">
            <a:xfrm>
              <a:off x="740" y="1382"/>
              <a:ext cx="44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Germany</a:t>
              </a:r>
              <a:endParaRPr lang="en-US" altLang="en-US" sz="1800">
                <a:latin typeface="Arial" charset="0"/>
              </a:endParaRPr>
            </a:p>
          </p:txBody>
        </p:sp>
        <p:sp>
          <p:nvSpPr>
            <p:cNvPr id="25" name="Rectangle 22"/>
            <p:cNvSpPr>
              <a:spLocks noChangeArrowheads="1"/>
            </p:cNvSpPr>
            <p:nvPr/>
          </p:nvSpPr>
          <p:spPr bwMode="auto">
            <a:xfrm>
              <a:off x="4523" y="1382"/>
              <a:ext cx="31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1.60%</a:t>
              </a:r>
              <a:endParaRPr lang="en-US" altLang="en-US" sz="1800">
                <a:latin typeface="Arial" charset="0"/>
              </a:endParaRPr>
            </a:p>
          </p:txBody>
        </p:sp>
        <p:sp>
          <p:nvSpPr>
            <p:cNvPr id="26" name="Rectangle 23"/>
            <p:cNvSpPr>
              <a:spLocks noChangeArrowheads="1"/>
            </p:cNvSpPr>
            <p:nvPr/>
          </p:nvSpPr>
          <p:spPr bwMode="auto">
            <a:xfrm>
              <a:off x="740" y="1515"/>
              <a:ext cx="29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Japan</a:t>
              </a:r>
              <a:endParaRPr lang="en-US" altLang="en-US" sz="1800">
                <a:latin typeface="Arial" charset="0"/>
              </a:endParaRPr>
            </a:p>
          </p:txBody>
        </p:sp>
        <p:sp>
          <p:nvSpPr>
            <p:cNvPr id="27" name="Rectangle 24"/>
            <p:cNvSpPr>
              <a:spLocks noChangeArrowheads="1"/>
            </p:cNvSpPr>
            <p:nvPr/>
          </p:nvSpPr>
          <p:spPr bwMode="auto">
            <a:xfrm>
              <a:off x="4523" y="1515"/>
              <a:ext cx="31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0.90%</a:t>
              </a:r>
              <a:endParaRPr lang="en-US" altLang="en-US" sz="1800">
                <a:latin typeface="Arial" charset="0"/>
              </a:endParaRPr>
            </a:p>
          </p:txBody>
        </p:sp>
        <p:sp>
          <p:nvSpPr>
            <p:cNvPr id="28" name="Rectangle 25"/>
            <p:cNvSpPr>
              <a:spLocks noChangeArrowheads="1"/>
            </p:cNvSpPr>
            <p:nvPr/>
          </p:nvSpPr>
          <p:spPr bwMode="auto">
            <a:xfrm>
              <a:off x="740" y="1649"/>
              <a:ext cx="29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China</a:t>
              </a:r>
              <a:endParaRPr lang="en-US" altLang="en-US" sz="1800">
                <a:latin typeface="Arial" charset="0"/>
              </a:endParaRPr>
            </a:p>
          </p:txBody>
        </p:sp>
        <p:sp>
          <p:nvSpPr>
            <p:cNvPr id="29" name="Rectangle 26"/>
            <p:cNvSpPr>
              <a:spLocks noChangeArrowheads="1"/>
            </p:cNvSpPr>
            <p:nvPr/>
          </p:nvSpPr>
          <p:spPr bwMode="auto">
            <a:xfrm>
              <a:off x="4523" y="1649"/>
              <a:ext cx="31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000000"/>
                  </a:solidFill>
                  <a:latin typeface="Calibri" charset="0"/>
                </a:rPr>
                <a:t>6.20%</a:t>
              </a:r>
              <a:endParaRPr lang="en-US" altLang="en-US" sz="1800">
                <a:latin typeface="Arial" charset="0"/>
              </a:endParaRPr>
            </a:p>
          </p:txBody>
        </p:sp>
        <p:sp>
          <p:nvSpPr>
            <p:cNvPr id="30" name="Line 27"/>
            <p:cNvSpPr>
              <a:spLocks noChangeShapeType="1"/>
            </p:cNvSpPr>
            <p:nvPr/>
          </p:nvSpPr>
          <p:spPr bwMode="auto">
            <a:xfrm>
              <a:off x="727" y="816"/>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8"/>
            <p:cNvSpPr>
              <a:spLocks noChangeArrowheads="1"/>
            </p:cNvSpPr>
            <p:nvPr/>
          </p:nvSpPr>
          <p:spPr bwMode="auto">
            <a:xfrm>
              <a:off x="727" y="816"/>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32" name="Line 29"/>
            <p:cNvSpPr>
              <a:spLocks noChangeShapeType="1"/>
            </p:cNvSpPr>
            <p:nvPr/>
          </p:nvSpPr>
          <p:spPr bwMode="auto">
            <a:xfrm>
              <a:off x="727" y="969"/>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30"/>
            <p:cNvSpPr>
              <a:spLocks noChangeArrowheads="1"/>
            </p:cNvSpPr>
            <p:nvPr/>
          </p:nvSpPr>
          <p:spPr bwMode="auto">
            <a:xfrm>
              <a:off x="727" y="969"/>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34" name="Line 31"/>
            <p:cNvSpPr>
              <a:spLocks noChangeShapeType="1"/>
            </p:cNvSpPr>
            <p:nvPr/>
          </p:nvSpPr>
          <p:spPr bwMode="auto">
            <a:xfrm>
              <a:off x="727" y="1102"/>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Rectangle 32"/>
            <p:cNvSpPr>
              <a:spLocks noChangeArrowheads="1"/>
            </p:cNvSpPr>
            <p:nvPr/>
          </p:nvSpPr>
          <p:spPr bwMode="auto">
            <a:xfrm>
              <a:off x="727" y="1102"/>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36" name="Line 33"/>
            <p:cNvSpPr>
              <a:spLocks noChangeShapeType="1"/>
            </p:cNvSpPr>
            <p:nvPr/>
          </p:nvSpPr>
          <p:spPr bwMode="auto">
            <a:xfrm>
              <a:off x="2087" y="1108"/>
              <a:ext cx="0" cy="128"/>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Rectangle 34"/>
            <p:cNvSpPr>
              <a:spLocks noChangeArrowheads="1"/>
            </p:cNvSpPr>
            <p:nvPr/>
          </p:nvSpPr>
          <p:spPr bwMode="auto">
            <a:xfrm>
              <a:off x="2087" y="1108"/>
              <a:ext cx="6" cy="12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38" name="Line 35"/>
            <p:cNvSpPr>
              <a:spLocks noChangeShapeType="1"/>
            </p:cNvSpPr>
            <p:nvPr/>
          </p:nvSpPr>
          <p:spPr bwMode="auto">
            <a:xfrm>
              <a:off x="3453" y="1108"/>
              <a:ext cx="0" cy="128"/>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36"/>
            <p:cNvSpPr>
              <a:spLocks noChangeArrowheads="1"/>
            </p:cNvSpPr>
            <p:nvPr/>
          </p:nvSpPr>
          <p:spPr bwMode="auto">
            <a:xfrm>
              <a:off x="3453" y="1108"/>
              <a:ext cx="7" cy="12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0" name="Line 37"/>
            <p:cNvSpPr>
              <a:spLocks noChangeShapeType="1"/>
            </p:cNvSpPr>
            <p:nvPr/>
          </p:nvSpPr>
          <p:spPr bwMode="auto">
            <a:xfrm>
              <a:off x="727" y="1236"/>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Rectangle 38"/>
            <p:cNvSpPr>
              <a:spLocks noChangeArrowheads="1"/>
            </p:cNvSpPr>
            <p:nvPr/>
          </p:nvSpPr>
          <p:spPr bwMode="auto">
            <a:xfrm>
              <a:off x="727" y="1236"/>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2" name="Line 39"/>
            <p:cNvSpPr>
              <a:spLocks noChangeShapeType="1"/>
            </p:cNvSpPr>
            <p:nvPr/>
          </p:nvSpPr>
          <p:spPr bwMode="auto">
            <a:xfrm>
              <a:off x="727" y="1369"/>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40"/>
            <p:cNvSpPr>
              <a:spLocks noChangeArrowheads="1"/>
            </p:cNvSpPr>
            <p:nvPr/>
          </p:nvSpPr>
          <p:spPr bwMode="auto">
            <a:xfrm>
              <a:off x="727" y="1369"/>
              <a:ext cx="4073" cy="7"/>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4" name="Line 41"/>
            <p:cNvSpPr>
              <a:spLocks noChangeShapeType="1"/>
            </p:cNvSpPr>
            <p:nvPr/>
          </p:nvSpPr>
          <p:spPr bwMode="auto">
            <a:xfrm>
              <a:off x="2087" y="1376"/>
              <a:ext cx="0" cy="127"/>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Rectangle 42"/>
            <p:cNvSpPr>
              <a:spLocks noChangeArrowheads="1"/>
            </p:cNvSpPr>
            <p:nvPr/>
          </p:nvSpPr>
          <p:spPr bwMode="auto">
            <a:xfrm>
              <a:off x="2087" y="1376"/>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6" name="Line 43"/>
            <p:cNvSpPr>
              <a:spLocks noChangeShapeType="1"/>
            </p:cNvSpPr>
            <p:nvPr/>
          </p:nvSpPr>
          <p:spPr bwMode="auto">
            <a:xfrm>
              <a:off x="3453" y="1376"/>
              <a:ext cx="0" cy="127"/>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Rectangle 44"/>
            <p:cNvSpPr>
              <a:spLocks noChangeArrowheads="1"/>
            </p:cNvSpPr>
            <p:nvPr/>
          </p:nvSpPr>
          <p:spPr bwMode="auto">
            <a:xfrm>
              <a:off x="3453" y="1376"/>
              <a:ext cx="7"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8" name="Line 45"/>
            <p:cNvSpPr>
              <a:spLocks noChangeShapeType="1"/>
            </p:cNvSpPr>
            <p:nvPr/>
          </p:nvSpPr>
          <p:spPr bwMode="auto">
            <a:xfrm>
              <a:off x="727" y="1503"/>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46"/>
            <p:cNvSpPr>
              <a:spLocks noChangeArrowheads="1"/>
            </p:cNvSpPr>
            <p:nvPr/>
          </p:nvSpPr>
          <p:spPr bwMode="auto">
            <a:xfrm>
              <a:off x="727" y="1503"/>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0" name="Line 47"/>
            <p:cNvSpPr>
              <a:spLocks noChangeShapeType="1"/>
            </p:cNvSpPr>
            <p:nvPr/>
          </p:nvSpPr>
          <p:spPr bwMode="auto">
            <a:xfrm>
              <a:off x="727" y="1636"/>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48"/>
            <p:cNvSpPr>
              <a:spLocks noChangeArrowheads="1"/>
            </p:cNvSpPr>
            <p:nvPr/>
          </p:nvSpPr>
          <p:spPr bwMode="auto">
            <a:xfrm>
              <a:off x="727" y="1636"/>
              <a:ext cx="4073" cy="7"/>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2" name="Line 49"/>
            <p:cNvSpPr>
              <a:spLocks noChangeShapeType="1"/>
            </p:cNvSpPr>
            <p:nvPr/>
          </p:nvSpPr>
          <p:spPr bwMode="auto">
            <a:xfrm>
              <a:off x="720" y="816"/>
              <a:ext cx="0" cy="96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Rectangle 50"/>
            <p:cNvSpPr>
              <a:spLocks noChangeArrowheads="1"/>
            </p:cNvSpPr>
            <p:nvPr/>
          </p:nvSpPr>
          <p:spPr bwMode="auto">
            <a:xfrm>
              <a:off x="720" y="816"/>
              <a:ext cx="7" cy="960"/>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4" name="Line 51"/>
            <p:cNvSpPr>
              <a:spLocks noChangeShapeType="1"/>
            </p:cNvSpPr>
            <p:nvPr/>
          </p:nvSpPr>
          <p:spPr bwMode="auto">
            <a:xfrm>
              <a:off x="2087" y="1643"/>
              <a:ext cx="0" cy="127"/>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Rectangle 52"/>
            <p:cNvSpPr>
              <a:spLocks noChangeArrowheads="1"/>
            </p:cNvSpPr>
            <p:nvPr/>
          </p:nvSpPr>
          <p:spPr bwMode="auto">
            <a:xfrm>
              <a:off x="2087" y="1643"/>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6" name="Line 53"/>
            <p:cNvSpPr>
              <a:spLocks noChangeShapeType="1"/>
            </p:cNvSpPr>
            <p:nvPr/>
          </p:nvSpPr>
          <p:spPr bwMode="auto">
            <a:xfrm>
              <a:off x="3453" y="1643"/>
              <a:ext cx="0" cy="127"/>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Rectangle 54"/>
            <p:cNvSpPr>
              <a:spLocks noChangeArrowheads="1"/>
            </p:cNvSpPr>
            <p:nvPr/>
          </p:nvSpPr>
          <p:spPr bwMode="auto">
            <a:xfrm>
              <a:off x="3453" y="1643"/>
              <a:ext cx="7"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8" name="Line 55"/>
            <p:cNvSpPr>
              <a:spLocks noChangeShapeType="1"/>
            </p:cNvSpPr>
            <p:nvPr/>
          </p:nvSpPr>
          <p:spPr bwMode="auto">
            <a:xfrm>
              <a:off x="727" y="1770"/>
              <a:ext cx="4073"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Rectangle 56"/>
            <p:cNvSpPr>
              <a:spLocks noChangeArrowheads="1"/>
            </p:cNvSpPr>
            <p:nvPr/>
          </p:nvSpPr>
          <p:spPr bwMode="auto">
            <a:xfrm>
              <a:off x="727" y="1770"/>
              <a:ext cx="4073"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0" name="Line 57"/>
            <p:cNvSpPr>
              <a:spLocks noChangeShapeType="1"/>
            </p:cNvSpPr>
            <p:nvPr/>
          </p:nvSpPr>
          <p:spPr bwMode="auto">
            <a:xfrm>
              <a:off x="4793" y="816"/>
              <a:ext cx="0" cy="96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Rectangle 58"/>
            <p:cNvSpPr>
              <a:spLocks noChangeArrowheads="1"/>
            </p:cNvSpPr>
            <p:nvPr/>
          </p:nvSpPr>
          <p:spPr bwMode="auto">
            <a:xfrm>
              <a:off x="4793" y="816"/>
              <a:ext cx="7" cy="960"/>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2" name="Line 59"/>
            <p:cNvSpPr>
              <a:spLocks noChangeShapeType="1"/>
            </p:cNvSpPr>
            <p:nvPr/>
          </p:nvSpPr>
          <p:spPr bwMode="auto">
            <a:xfrm>
              <a:off x="720" y="177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Rectangle 60"/>
            <p:cNvSpPr>
              <a:spLocks noChangeArrowheads="1"/>
            </p:cNvSpPr>
            <p:nvPr/>
          </p:nvSpPr>
          <p:spPr bwMode="auto">
            <a:xfrm>
              <a:off x="720" y="1776"/>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4" name="Line 61"/>
            <p:cNvSpPr>
              <a:spLocks noChangeShapeType="1"/>
            </p:cNvSpPr>
            <p:nvPr/>
          </p:nvSpPr>
          <p:spPr bwMode="auto">
            <a:xfrm>
              <a:off x="2087" y="177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Rectangle 62"/>
            <p:cNvSpPr>
              <a:spLocks noChangeArrowheads="1"/>
            </p:cNvSpPr>
            <p:nvPr/>
          </p:nvSpPr>
          <p:spPr bwMode="auto">
            <a:xfrm>
              <a:off x="2087" y="177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6" name="Line 63"/>
            <p:cNvSpPr>
              <a:spLocks noChangeShapeType="1"/>
            </p:cNvSpPr>
            <p:nvPr/>
          </p:nvSpPr>
          <p:spPr bwMode="auto">
            <a:xfrm>
              <a:off x="3453" y="177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64"/>
            <p:cNvSpPr>
              <a:spLocks noChangeArrowheads="1"/>
            </p:cNvSpPr>
            <p:nvPr/>
          </p:nvSpPr>
          <p:spPr bwMode="auto">
            <a:xfrm>
              <a:off x="3453" y="1776"/>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8" name="Line 65"/>
            <p:cNvSpPr>
              <a:spLocks noChangeShapeType="1"/>
            </p:cNvSpPr>
            <p:nvPr/>
          </p:nvSpPr>
          <p:spPr bwMode="auto">
            <a:xfrm>
              <a:off x="4793" y="177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Rectangle 66"/>
            <p:cNvSpPr>
              <a:spLocks noChangeArrowheads="1"/>
            </p:cNvSpPr>
            <p:nvPr/>
          </p:nvSpPr>
          <p:spPr bwMode="auto">
            <a:xfrm>
              <a:off x="4793" y="1776"/>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0" name="Line 67"/>
            <p:cNvSpPr>
              <a:spLocks noChangeShapeType="1"/>
            </p:cNvSpPr>
            <p:nvPr/>
          </p:nvSpPr>
          <p:spPr bwMode="auto">
            <a:xfrm>
              <a:off x="4800" y="8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68"/>
            <p:cNvSpPr>
              <a:spLocks noChangeArrowheads="1"/>
            </p:cNvSpPr>
            <p:nvPr/>
          </p:nvSpPr>
          <p:spPr bwMode="auto">
            <a:xfrm>
              <a:off x="4800" y="816"/>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2" name="Line 69"/>
            <p:cNvSpPr>
              <a:spLocks noChangeShapeType="1"/>
            </p:cNvSpPr>
            <p:nvPr/>
          </p:nvSpPr>
          <p:spPr bwMode="auto">
            <a:xfrm>
              <a:off x="4800" y="969"/>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Rectangle 70"/>
            <p:cNvSpPr>
              <a:spLocks noChangeArrowheads="1"/>
            </p:cNvSpPr>
            <p:nvPr/>
          </p:nvSpPr>
          <p:spPr bwMode="auto">
            <a:xfrm>
              <a:off x="4800" y="969"/>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4" name="Line 71"/>
            <p:cNvSpPr>
              <a:spLocks noChangeShapeType="1"/>
            </p:cNvSpPr>
            <p:nvPr/>
          </p:nvSpPr>
          <p:spPr bwMode="auto">
            <a:xfrm>
              <a:off x="4800" y="110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Rectangle 72"/>
            <p:cNvSpPr>
              <a:spLocks noChangeArrowheads="1"/>
            </p:cNvSpPr>
            <p:nvPr/>
          </p:nvSpPr>
          <p:spPr bwMode="auto">
            <a:xfrm>
              <a:off x="4800" y="1102"/>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6" name="Line 73"/>
            <p:cNvSpPr>
              <a:spLocks noChangeShapeType="1"/>
            </p:cNvSpPr>
            <p:nvPr/>
          </p:nvSpPr>
          <p:spPr bwMode="auto">
            <a:xfrm>
              <a:off x="4800" y="123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Rectangle 74"/>
            <p:cNvSpPr>
              <a:spLocks noChangeArrowheads="1"/>
            </p:cNvSpPr>
            <p:nvPr/>
          </p:nvSpPr>
          <p:spPr bwMode="auto">
            <a:xfrm>
              <a:off x="4800" y="1236"/>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8" name="Line 75"/>
            <p:cNvSpPr>
              <a:spLocks noChangeShapeType="1"/>
            </p:cNvSpPr>
            <p:nvPr/>
          </p:nvSpPr>
          <p:spPr bwMode="auto">
            <a:xfrm>
              <a:off x="4800" y="1369"/>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76"/>
            <p:cNvSpPr>
              <a:spLocks noChangeArrowheads="1"/>
            </p:cNvSpPr>
            <p:nvPr/>
          </p:nvSpPr>
          <p:spPr bwMode="auto">
            <a:xfrm>
              <a:off x="4800" y="1369"/>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0" name="Line 77"/>
            <p:cNvSpPr>
              <a:spLocks noChangeShapeType="1"/>
            </p:cNvSpPr>
            <p:nvPr/>
          </p:nvSpPr>
          <p:spPr bwMode="auto">
            <a:xfrm>
              <a:off x="4800" y="1503"/>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78"/>
            <p:cNvSpPr>
              <a:spLocks noChangeArrowheads="1"/>
            </p:cNvSpPr>
            <p:nvPr/>
          </p:nvSpPr>
          <p:spPr bwMode="auto">
            <a:xfrm>
              <a:off x="4800" y="1503"/>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2" name="Line 79"/>
            <p:cNvSpPr>
              <a:spLocks noChangeShapeType="1"/>
            </p:cNvSpPr>
            <p:nvPr/>
          </p:nvSpPr>
          <p:spPr bwMode="auto">
            <a:xfrm>
              <a:off x="4800" y="163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Rectangle 80"/>
            <p:cNvSpPr>
              <a:spLocks noChangeArrowheads="1"/>
            </p:cNvSpPr>
            <p:nvPr/>
          </p:nvSpPr>
          <p:spPr bwMode="auto">
            <a:xfrm>
              <a:off x="4800" y="1636"/>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4" name="Line 81"/>
            <p:cNvSpPr>
              <a:spLocks noChangeShapeType="1"/>
            </p:cNvSpPr>
            <p:nvPr/>
          </p:nvSpPr>
          <p:spPr bwMode="auto">
            <a:xfrm>
              <a:off x="4800" y="177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Rectangle 82"/>
            <p:cNvSpPr>
              <a:spLocks noChangeArrowheads="1"/>
            </p:cNvSpPr>
            <p:nvPr/>
          </p:nvSpPr>
          <p:spPr bwMode="auto">
            <a:xfrm>
              <a:off x="4800" y="1770"/>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6" name="Rectangle 83"/>
            <p:cNvSpPr>
              <a:spLocks noChangeArrowheads="1"/>
            </p:cNvSpPr>
            <p:nvPr/>
          </p:nvSpPr>
          <p:spPr bwMode="auto">
            <a:xfrm>
              <a:off x="4780" y="1757"/>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7" name="Rectangle 84"/>
            <p:cNvSpPr>
              <a:spLocks noChangeArrowheads="1"/>
            </p:cNvSpPr>
            <p:nvPr/>
          </p:nvSpPr>
          <p:spPr bwMode="auto">
            <a:xfrm>
              <a:off x="4787" y="1763"/>
              <a:ext cx="6" cy="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8" name="Rectangle 85"/>
            <p:cNvSpPr>
              <a:spLocks noChangeArrowheads="1"/>
            </p:cNvSpPr>
            <p:nvPr/>
          </p:nvSpPr>
          <p:spPr bwMode="auto">
            <a:xfrm>
              <a:off x="4787" y="1763"/>
              <a:ext cx="6" cy="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9" name="Rectangle 86"/>
            <p:cNvSpPr>
              <a:spLocks noChangeArrowheads="1"/>
            </p:cNvSpPr>
            <p:nvPr/>
          </p:nvSpPr>
          <p:spPr bwMode="auto">
            <a:xfrm>
              <a:off x="4767" y="1757"/>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0" name="Rectangle 87"/>
            <p:cNvSpPr>
              <a:spLocks noChangeArrowheads="1"/>
            </p:cNvSpPr>
            <p:nvPr/>
          </p:nvSpPr>
          <p:spPr bwMode="auto">
            <a:xfrm>
              <a:off x="4774" y="1763"/>
              <a:ext cx="6" cy="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1" name="Rectangle 88"/>
            <p:cNvSpPr>
              <a:spLocks noChangeArrowheads="1"/>
            </p:cNvSpPr>
            <p:nvPr/>
          </p:nvSpPr>
          <p:spPr bwMode="auto">
            <a:xfrm>
              <a:off x="4774" y="1763"/>
              <a:ext cx="6" cy="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2" name="Rectangle 89"/>
            <p:cNvSpPr>
              <a:spLocks noChangeArrowheads="1"/>
            </p:cNvSpPr>
            <p:nvPr/>
          </p:nvSpPr>
          <p:spPr bwMode="auto">
            <a:xfrm>
              <a:off x="4780" y="1744"/>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3" name="Rectangle 90"/>
            <p:cNvSpPr>
              <a:spLocks noChangeArrowheads="1"/>
            </p:cNvSpPr>
            <p:nvPr/>
          </p:nvSpPr>
          <p:spPr bwMode="auto">
            <a:xfrm>
              <a:off x="4787" y="1751"/>
              <a:ext cx="6" cy="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4" name="Rectangle 91"/>
            <p:cNvSpPr>
              <a:spLocks noChangeArrowheads="1"/>
            </p:cNvSpPr>
            <p:nvPr/>
          </p:nvSpPr>
          <p:spPr bwMode="auto">
            <a:xfrm>
              <a:off x="4787" y="1751"/>
              <a:ext cx="6" cy="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grpSp>
    </p:spTree>
    <p:extLst>
      <p:ext uri="{BB962C8B-B14F-4D97-AF65-F5344CB8AC3E}">
        <p14:creationId xmlns:p14="http://schemas.microsoft.com/office/powerpoint/2010/main" val="53492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Synovus Trust Company, N.A.</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36</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4133087" y="1295400"/>
            <a:ext cx="5991149" cy="4883150"/>
          </a:xfrm>
        </p:spPr>
        <p:txBody>
          <a:bodyPr/>
          <a:lstStyle/>
          <a:p>
            <a:pPr fontAlgn="base"/>
            <a:r>
              <a:rPr lang="en-US" dirty="0"/>
              <a:t>Our experienced trust and estate specialists, money managers, certified financial planners and other financial professionals share one goal: tailoring a comprehensive solution that is truly right for you.</a:t>
            </a:r>
          </a:p>
          <a:p>
            <a:pPr fontAlgn="base"/>
            <a:r>
              <a:rPr lang="en-US" dirty="0"/>
              <a:t>We listen closely to your concerns and design solutions tailored to your individual circumstances. </a:t>
            </a:r>
          </a:p>
          <a:p>
            <a:pPr fontAlgn="base"/>
            <a:r>
              <a:rPr lang="en-US" dirty="0"/>
              <a:t>We provide one source for estate planning advice, ongoing administrative services and attentive management of your assets. </a:t>
            </a:r>
          </a:p>
          <a:p>
            <a:pPr fontAlgn="base"/>
            <a:r>
              <a:rPr lang="en-US" dirty="0"/>
              <a:t>Fee-based advice:  manage your portfolio based on your objectives and market conditions, not commissions.  </a:t>
            </a:r>
          </a:p>
          <a:p>
            <a:pPr fontAlgn="base"/>
            <a:r>
              <a:rPr lang="en-US" dirty="0"/>
              <a:t>Extensive Experience working with Institutional Clients, including:  Charitable Foundations, Corporate/ERISA, Educational Institutions, Insurance Companies, Hospitals, Public/Government and Union/Taft-Hartley Organizations.  </a:t>
            </a:r>
          </a:p>
        </p:txBody>
      </p:sp>
      <p:pic>
        <p:nvPicPr>
          <p:cNvPr id="8" name="Picture 7" descr="200px-Statue-Augus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361235"/>
            <a:ext cx="2787090" cy="436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391715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37</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p:txBody>
          <a:bodyPr>
            <a:normAutofit fontScale="77500" lnSpcReduction="20000"/>
          </a:bodyPr>
          <a:lstStyle/>
          <a:p>
            <a:pPr marL="0" indent="0" eaLnBrk="0" fontAlgn="base" hangingPunct="0">
              <a:buNone/>
            </a:pPr>
            <a:r>
              <a:rPr lang="en-US" dirty="0"/>
              <a:t>Information contained herein was obtained from sources believed to be reliable; however we cannot guarantee its accuracy or completeness.  The information, analysis and opinions expressed herein are for general and educational purposes only, and do not constitute investment, legal or professional advice.  Statements of future expectations, estimates, projections, and other forward-looking statements are based upon available information.  Actual results, performance, or events may differ materially from those expressed or implied in such statements.</a:t>
            </a:r>
          </a:p>
          <a:p>
            <a:pPr marL="0" indent="0" eaLnBrk="0" fontAlgn="base" hangingPunct="0">
              <a:buNone/>
            </a:pPr>
            <a:r>
              <a:rPr lang="en-US" dirty="0"/>
              <a:t>In addition to the normal risks associated with investing, narrowly focused investments, investments in smaller companies and international investments may involve risk of capital loss from unfavorable fluctuation in currency values, from differences in generally accepted accounting principles or from economic or political instability in other nations. Emerging markets involve heighten risks related to the same factors, in addition to those associated with their relatively small size and lesser liquidity.</a:t>
            </a:r>
          </a:p>
          <a:p>
            <a:pPr marL="0" indent="0" eaLnBrk="0" fontAlgn="base" hangingPunct="0">
              <a:buNone/>
            </a:pPr>
            <a:r>
              <a:rPr lang="en-US" dirty="0"/>
              <a:t>Indices are not managed and are provided for illustrative purposes only.   Clients cannot invest directly in indices.  Index performance returns do not reflect any management fees, transaction costs, or expenses. Past performance does not guarantee future results.</a:t>
            </a:r>
          </a:p>
          <a:p>
            <a:pPr marL="0" indent="0" eaLnBrk="0" fontAlgn="base" hangingPunct="0">
              <a:buNone/>
            </a:pPr>
            <a:r>
              <a:rPr lang="en-US" dirty="0"/>
              <a:t>Trust services for Synovus are provided through Synovus Trust Company, N.A. Investment products and services </a:t>
            </a:r>
            <a:r>
              <a:rPr lang="en-US" b="1" dirty="0"/>
              <a:t>are not FDIC insured, are not deposits of or other obligations of Synovus Bank, are not guaranteed by Synovus Bank, and involve investment risk, including possible loss of principal invested. </a:t>
            </a:r>
            <a:r>
              <a:rPr lang="en-US" dirty="0"/>
              <a:t>Past performance is not a guarantee of future results. This is not a solicitation to buy or sell any securities or mutual fund nor should it be construed as investment advice.</a:t>
            </a:r>
          </a:p>
          <a:p>
            <a:pPr marL="0" indent="0" fontAlgn="base">
              <a:buNone/>
            </a:pPr>
            <a:r>
              <a:rPr lang="en-US" b="1" dirty="0"/>
              <a:t>Standard &amp; Poor’s Index (S&amp;P 500)</a:t>
            </a:r>
            <a:r>
              <a:rPr lang="en-US" dirty="0"/>
              <a:t>-A market capitalization weighted equity index maintained by Standard and Poors that seeks to be a benchmark of the large Cap U.S. stock market. The index covers 400 industrial, 40 utility, 20 transportation, and 40 financial companies of the US markets (mostly NYSE issues). These 500 companies are spread across 10 economic sectors: Technology, Financials, Health Care, Energy, Consumer Discretionary, Consumer Staples, Industrials, Materials, Utilities, and Telecommunications.  </a:t>
            </a:r>
          </a:p>
          <a:p>
            <a:pPr marL="0" indent="0" fontAlgn="base">
              <a:buNone/>
            </a:pPr>
            <a:r>
              <a:rPr lang="en-US" b="1" dirty="0"/>
              <a:t>Russell 3000 Index</a:t>
            </a:r>
            <a:r>
              <a:rPr lang="en-US" dirty="0"/>
              <a:t>-A market capitalization weighted equity index maintained by the Russell Investment Group that seeks to be a benchmark of the entire U.S. stock market. More specifically, this index encompasses the 3,000 largest U.S.-traded stocks, in which the underlying companies are all incorporated in the U.S. The index is further divided by market capitalization and investment style. Russell 1000 Value, Russell 1000 Growth, Russell Mid Cap Value, Russell Mid Cap Growth,  Russell 2000 Value, and Russell 2000 Growth. </a:t>
            </a:r>
          </a:p>
          <a:p>
            <a:pPr marL="0" indent="0" fontAlgn="base">
              <a:buNone/>
            </a:pPr>
            <a:r>
              <a:rPr lang="en-US" b="1" dirty="0"/>
              <a:t>MSCI EAFE Index</a:t>
            </a:r>
            <a:r>
              <a:rPr lang="en-US" dirty="0"/>
              <a:t>-An index created by Morgan Stanley Capital International (MSCI) that serves as a benchmark of the performance in major international equity markets as represented by 21 major MSCI indexes from Europe, Australia and Southeast Asia. The index is further divided into 4 major regions: the U.K., Europe ex-U.K., Japan, Pacific ex-Japan.  </a:t>
            </a:r>
          </a:p>
          <a:p>
            <a:pPr marL="0" indent="0" fontAlgn="base">
              <a:buNone/>
            </a:pPr>
            <a:r>
              <a:rPr lang="en-US" b="1" dirty="0"/>
              <a:t>MSCI Emerging Markets Index</a:t>
            </a:r>
            <a:r>
              <a:rPr lang="en-US" dirty="0"/>
              <a:t>-An index created by Morgan Stanley Capital International (MSCI) that is designed to measure equity market performance in global emerging markets. The Emerging Markets Index is a float-adjusted market capitalization index that consists of indices in 21 emerging economies: Brazil, Chile, China, Colombia, Czech Republic, Egypt, Hungary, India, Indonesia, Korea, Malaysia, Mexico, Morocco, Peru, Philippines, Poland, Russia, South Africa, Taiwan, Thailand, and Turkey. </a:t>
            </a:r>
          </a:p>
          <a:p>
            <a:pPr marL="0" indent="0" fontAlgn="base">
              <a:buNone/>
            </a:pPr>
            <a:r>
              <a:rPr lang="en-US" b="1" dirty="0"/>
              <a:t>Barclays Capital Aggregate Bond Index</a:t>
            </a:r>
            <a:r>
              <a:rPr lang="en-US" dirty="0"/>
              <a:t>-An index maintained by Barclay’s Capital that includes all publicly issued, non-convertible domestic debt of the US Government and all its agencies, all investment-grade corporate debt and all mortgage-backed securities. The minimum maturity is one year, but there is no maximum maturity. The bonds must have at least $250 million par amount outstanding</a:t>
            </a:r>
            <a:r>
              <a:rPr lang="en-US" dirty="0" smtClean="0"/>
              <a:t>.</a:t>
            </a:r>
            <a:endParaRPr lang="en-US" dirty="0"/>
          </a:p>
        </p:txBody>
      </p:sp>
      <p:sp>
        <p:nvSpPr>
          <p:cNvPr id="8"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449561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Entertaining than Sitting Next to Ted Striker”</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4</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4835321"/>
            <a:ext cx="10248900" cy="342900"/>
          </a:xfrm>
        </p:spPr>
        <p:txBody>
          <a:bodyPr/>
          <a:lstStyle/>
          <a:p>
            <a:pPr marL="0" indent="0">
              <a:buNone/>
            </a:pPr>
            <a:r>
              <a:rPr lang="en-US" dirty="0" smtClean="0"/>
              <a:t>Air Force Pilot Ted Striker discusses his break-up with ex-girlfriend Elaine to Nearly Bored to Death Seat Mate.</a:t>
            </a:r>
            <a:endParaRPr lang="en-US" dirty="0"/>
          </a:p>
        </p:txBody>
      </p:sp>
      <p:pic>
        <p:nvPicPr>
          <p:cNvPr id="8" name="ClipArt Placeholder 4" descr="Airplane.jpg"/>
          <p:cNvPicPr>
            <a:picLocks noChangeAspect="1" noChangeArrowheads="1"/>
          </p:cNvPicPr>
          <p:nvPr/>
        </p:nvPicPr>
        <p:blipFill rotWithShape="1">
          <a:blip r:embed="rId2">
            <a:extLst>
              <a:ext uri="{28A0092B-C50C-407E-A947-70E740481C1C}">
                <a14:useLocalDpi xmlns:a14="http://schemas.microsoft.com/office/drawing/2010/main" val="0"/>
              </a:ext>
            </a:extLst>
          </a:blip>
          <a:srcRect t="12316" b="12684"/>
          <a:stretch/>
        </p:blipFill>
        <p:spPr>
          <a:xfrm>
            <a:off x="914400" y="1954090"/>
            <a:ext cx="4714341" cy="2716740"/>
          </a:xfrm>
          <a:prstGeom prst="rect">
            <a:avLst/>
          </a:prstGeom>
        </p:spPr>
      </p:pic>
      <p:pic>
        <p:nvPicPr>
          <p:cNvPr id="9" name="Picture 5" descr="airplane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006" y="1956205"/>
            <a:ext cx="4941431"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419822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EA6A5D38-418B-4A48-B32F-0231458F41CC}" type="slidenum">
              <a:rPr lang="en-US" smtClean="0"/>
              <a:pPr/>
              <a:t>5</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5222385" y="2112152"/>
            <a:ext cx="4627828" cy="2157414"/>
          </a:xfrm>
        </p:spPr>
        <p:txBody>
          <a:bodyPr/>
          <a:lstStyle/>
          <a:p>
            <a:pPr marL="0" indent="0" fontAlgn="base">
              <a:buNone/>
            </a:pPr>
            <a:r>
              <a:rPr lang="en-US" sz="2000" b="1" dirty="0"/>
              <a:t>“To be ignorant of what occurred before you were born is to remain always a child. For what is the worth of human life, unless it is woven into the life of our ancestors by the records of history?” </a:t>
            </a:r>
            <a:r>
              <a:rPr lang="en-US" sz="2000" dirty="0"/>
              <a:t> </a:t>
            </a:r>
          </a:p>
          <a:p>
            <a:pPr marL="0" indent="0" fontAlgn="base">
              <a:buNone/>
            </a:pPr>
            <a:r>
              <a:rPr lang="en-US" sz="2000" dirty="0"/>
              <a:t>		— </a:t>
            </a:r>
            <a:r>
              <a:rPr lang="en-US" sz="2000" i="1" dirty="0"/>
              <a:t>Cicero , 55 B.C.</a:t>
            </a:r>
            <a:endParaRPr lang="en-US" sz="2000" dirty="0"/>
          </a:p>
          <a:p>
            <a:endParaRPr lang="en-US" dirty="0"/>
          </a:p>
        </p:txBody>
      </p:sp>
      <p:pic>
        <p:nvPicPr>
          <p:cNvPr id="8" name="Picture 4" descr="Cicer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5008" y="1295369"/>
            <a:ext cx="2402681" cy="379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48561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Can this Economic Expansion Continue this Late in the Cycle?</a:t>
            </a:r>
            <a:endParaRPr lang="en-US" dirty="0"/>
          </a:p>
        </p:txBody>
      </p:sp>
    </p:spTree>
    <p:extLst>
      <p:ext uri="{BB962C8B-B14F-4D97-AF65-F5344CB8AC3E}">
        <p14:creationId xmlns:p14="http://schemas.microsoft.com/office/powerpoint/2010/main" val="1976565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8"/>
          <p:cNvGrpSpPr>
            <a:grpSpLocks noChangeAspect="1"/>
          </p:cNvGrpSpPr>
          <p:nvPr/>
        </p:nvGrpSpPr>
        <p:grpSpPr bwMode="auto">
          <a:xfrm>
            <a:off x="914400" y="1269391"/>
            <a:ext cx="6429375" cy="2070100"/>
            <a:chOff x="960" y="768"/>
            <a:chExt cx="3847" cy="1281"/>
          </a:xfrm>
        </p:grpSpPr>
        <p:sp>
          <p:nvSpPr>
            <p:cNvPr id="11" name="AutoShape 7"/>
            <p:cNvSpPr>
              <a:spLocks noChangeAspect="1" noChangeArrowheads="1" noTextEdit="1"/>
            </p:cNvSpPr>
            <p:nvPr/>
          </p:nvSpPr>
          <p:spPr bwMode="auto">
            <a:xfrm>
              <a:off x="960" y="768"/>
              <a:ext cx="379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9"/>
            <p:cNvSpPr>
              <a:spLocks noChangeArrowheads="1"/>
            </p:cNvSpPr>
            <p:nvPr/>
          </p:nvSpPr>
          <p:spPr bwMode="auto">
            <a:xfrm>
              <a:off x="960" y="768"/>
              <a:ext cx="3792" cy="20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3" name="Rectangle 10"/>
            <p:cNvSpPr>
              <a:spLocks noChangeArrowheads="1"/>
            </p:cNvSpPr>
            <p:nvPr/>
          </p:nvSpPr>
          <p:spPr bwMode="auto">
            <a:xfrm>
              <a:off x="960" y="1079"/>
              <a:ext cx="3792" cy="12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4" name="Rectangle 11"/>
            <p:cNvSpPr>
              <a:spLocks noChangeArrowheads="1"/>
            </p:cNvSpPr>
            <p:nvPr/>
          </p:nvSpPr>
          <p:spPr bwMode="auto">
            <a:xfrm>
              <a:off x="960" y="1312"/>
              <a:ext cx="3792" cy="12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5" name="Rectangle 12"/>
            <p:cNvSpPr>
              <a:spLocks noChangeArrowheads="1"/>
            </p:cNvSpPr>
            <p:nvPr/>
          </p:nvSpPr>
          <p:spPr bwMode="auto">
            <a:xfrm>
              <a:off x="960" y="1545"/>
              <a:ext cx="3792" cy="12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6" name="Rectangle 13"/>
            <p:cNvSpPr>
              <a:spLocks noChangeArrowheads="1"/>
            </p:cNvSpPr>
            <p:nvPr/>
          </p:nvSpPr>
          <p:spPr bwMode="auto">
            <a:xfrm>
              <a:off x="960" y="1777"/>
              <a:ext cx="3792" cy="123"/>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7" name="Rectangle 14"/>
            <p:cNvSpPr>
              <a:spLocks noChangeArrowheads="1"/>
            </p:cNvSpPr>
            <p:nvPr/>
          </p:nvSpPr>
          <p:spPr bwMode="auto">
            <a:xfrm>
              <a:off x="985" y="840"/>
              <a:ext cx="10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300">
                  <a:solidFill>
                    <a:srgbClr val="FFFFFF"/>
                  </a:solidFill>
                  <a:latin typeface="Arial" charset="0"/>
                </a:rPr>
                <a:t>Economic Indicator</a:t>
              </a:r>
              <a:endParaRPr lang="en-US" altLang="en-US" sz="1800">
                <a:latin typeface="Arial" charset="0"/>
              </a:endParaRPr>
            </a:p>
          </p:txBody>
        </p:sp>
        <p:sp>
          <p:nvSpPr>
            <p:cNvPr id="18" name="Rectangle 16"/>
            <p:cNvSpPr>
              <a:spLocks noChangeArrowheads="1"/>
            </p:cNvSpPr>
            <p:nvPr/>
          </p:nvSpPr>
          <p:spPr bwMode="auto">
            <a:xfrm>
              <a:off x="978" y="973"/>
              <a:ext cx="5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4Q18 Real GDP  </a:t>
              </a:r>
              <a:endParaRPr lang="en-US" altLang="en-US" sz="1800">
                <a:latin typeface="Arial" charset="0"/>
              </a:endParaRPr>
            </a:p>
          </p:txBody>
        </p:sp>
        <p:sp>
          <p:nvSpPr>
            <p:cNvPr id="19" name="Rectangle 17"/>
            <p:cNvSpPr>
              <a:spLocks noChangeArrowheads="1"/>
            </p:cNvSpPr>
            <p:nvPr/>
          </p:nvSpPr>
          <p:spPr bwMode="auto">
            <a:xfrm>
              <a:off x="4494" y="973"/>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2.60%</a:t>
              </a:r>
              <a:endParaRPr lang="en-US" altLang="en-US" sz="1800">
                <a:latin typeface="Arial" charset="0"/>
              </a:endParaRPr>
            </a:p>
          </p:txBody>
        </p:sp>
        <p:sp>
          <p:nvSpPr>
            <p:cNvPr id="20" name="Rectangle 18"/>
            <p:cNvSpPr>
              <a:spLocks noChangeArrowheads="1"/>
            </p:cNvSpPr>
            <p:nvPr/>
          </p:nvSpPr>
          <p:spPr bwMode="auto">
            <a:xfrm>
              <a:off x="978" y="1090"/>
              <a:ext cx="10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4Q18 Personal Consumption</a:t>
              </a:r>
              <a:endParaRPr lang="en-US" altLang="en-US" sz="1800">
                <a:latin typeface="Arial" charset="0"/>
              </a:endParaRPr>
            </a:p>
          </p:txBody>
        </p:sp>
        <p:sp>
          <p:nvSpPr>
            <p:cNvPr id="21" name="Rectangle 19"/>
            <p:cNvSpPr>
              <a:spLocks noChangeArrowheads="1"/>
            </p:cNvSpPr>
            <p:nvPr/>
          </p:nvSpPr>
          <p:spPr bwMode="auto">
            <a:xfrm>
              <a:off x="4494" y="1090"/>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2.80%</a:t>
              </a:r>
              <a:endParaRPr lang="en-US" altLang="en-US" sz="1800">
                <a:latin typeface="Arial" charset="0"/>
              </a:endParaRPr>
            </a:p>
          </p:txBody>
        </p:sp>
        <p:sp>
          <p:nvSpPr>
            <p:cNvPr id="22" name="Rectangle 20"/>
            <p:cNvSpPr>
              <a:spLocks noChangeArrowheads="1"/>
            </p:cNvSpPr>
            <p:nvPr/>
          </p:nvSpPr>
          <p:spPr bwMode="auto">
            <a:xfrm>
              <a:off x="978" y="1206"/>
              <a:ext cx="7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4Q18 Core PCE QoQ</a:t>
              </a:r>
              <a:endParaRPr lang="en-US" altLang="en-US" sz="1800">
                <a:latin typeface="Arial" charset="0"/>
              </a:endParaRPr>
            </a:p>
          </p:txBody>
        </p:sp>
        <p:sp>
          <p:nvSpPr>
            <p:cNvPr id="23" name="Rectangle 21"/>
            <p:cNvSpPr>
              <a:spLocks noChangeArrowheads="1"/>
            </p:cNvSpPr>
            <p:nvPr/>
          </p:nvSpPr>
          <p:spPr bwMode="auto">
            <a:xfrm>
              <a:off x="4494" y="1206"/>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1.50%</a:t>
              </a:r>
              <a:endParaRPr lang="en-US" altLang="en-US" sz="1800">
                <a:latin typeface="Arial" charset="0"/>
              </a:endParaRPr>
            </a:p>
          </p:txBody>
        </p:sp>
        <p:sp>
          <p:nvSpPr>
            <p:cNvPr id="24" name="Rectangle 22"/>
            <p:cNvSpPr>
              <a:spLocks noChangeArrowheads="1"/>
            </p:cNvSpPr>
            <p:nvPr/>
          </p:nvSpPr>
          <p:spPr bwMode="auto">
            <a:xfrm>
              <a:off x="978" y="1323"/>
              <a:ext cx="9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4Q18 Business Investment </a:t>
              </a:r>
              <a:endParaRPr lang="en-US" altLang="en-US" sz="1800">
                <a:latin typeface="Arial" charset="0"/>
              </a:endParaRPr>
            </a:p>
          </p:txBody>
        </p:sp>
        <p:sp>
          <p:nvSpPr>
            <p:cNvPr id="25" name="Rectangle 23"/>
            <p:cNvSpPr>
              <a:spLocks noChangeArrowheads="1"/>
            </p:cNvSpPr>
            <p:nvPr/>
          </p:nvSpPr>
          <p:spPr bwMode="auto">
            <a:xfrm>
              <a:off x="4494" y="1323"/>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6.20%</a:t>
              </a:r>
              <a:endParaRPr lang="en-US" altLang="en-US" sz="1800">
                <a:latin typeface="Arial" charset="0"/>
              </a:endParaRPr>
            </a:p>
          </p:txBody>
        </p:sp>
        <p:sp>
          <p:nvSpPr>
            <p:cNvPr id="26" name="Rectangle 24"/>
            <p:cNvSpPr>
              <a:spLocks noChangeArrowheads="1"/>
            </p:cNvSpPr>
            <p:nvPr/>
          </p:nvSpPr>
          <p:spPr bwMode="auto">
            <a:xfrm>
              <a:off x="978" y="1439"/>
              <a:ext cx="6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Oil per Barrel</a:t>
              </a:r>
              <a:endParaRPr lang="en-US" altLang="en-US" sz="1800">
                <a:latin typeface="Arial" charset="0"/>
              </a:endParaRPr>
            </a:p>
          </p:txBody>
        </p:sp>
        <p:sp>
          <p:nvSpPr>
            <p:cNvPr id="27" name="Rectangle 25"/>
            <p:cNvSpPr>
              <a:spLocks noChangeArrowheads="1"/>
            </p:cNvSpPr>
            <p:nvPr/>
          </p:nvSpPr>
          <p:spPr bwMode="auto">
            <a:xfrm>
              <a:off x="4556" y="1439"/>
              <a:ext cx="2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$48</a:t>
              </a:r>
              <a:endParaRPr lang="en-US" altLang="en-US" sz="1800">
                <a:latin typeface="Arial" charset="0"/>
              </a:endParaRPr>
            </a:p>
          </p:txBody>
        </p:sp>
        <p:sp>
          <p:nvSpPr>
            <p:cNvPr id="28" name="Rectangle 26"/>
            <p:cNvSpPr>
              <a:spLocks noChangeArrowheads="1"/>
            </p:cNvSpPr>
            <p:nvPr/>
          </p:nvSpPr>
          <p:spPr bwMode="auto">
            <a:xfrm>
              <a:off x="978" y="1556"/>
              <a:ext cx="9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Unemployment Rate  </a:t>
              </a:r>
              <a:endParaRPr lang="en-US" altLang="en-US" sz="1800">
                <a:latin typeface="Arial" charset="0"/>
              </a:endParaRPr>
            </a:p>
          </p:txBody>
        </p:sp>
        <p:sp>
          <p:nvSpPr>
            <p:cNvPr id="29" name="Rectangle 27"/>
            <p:cNvSpPr>
              <a:spLocks noChangeArrowheads="1"/>
            </p:cNvSpPr>
            <p:nvPr/>
          </p:nvSpPr>
          <p:spPr bwMode="auto">
            <a:xfrm>
              <a:off x="4494" y="1556"/>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4.00%</a:t>
              </a:r>
              <a:endParaRPr lang="en-US" altLang="en-US" sz="1800">
                <a:latin typeface="Arial" charset="0"/>
              </a:endParaRPr>
            </a:p>
          </p:txBody>
        </p:sp>
        <p:sp>
          <p:nvSpPr>
            <p:cNvPr id="30" name="Rectangle 28"/>
            <p:cNvSpPr>
              <a:spLocks noChangeArrowheads="1"/>
            </p:cNvSpPr>
            <p:nvPr/>
          </p:nvSpPr>
          <p:spPr bwMode="auto">
            <a:xfrm>
              <a:off x="978" y="1672"/>
              <a:ext cx="11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Underemployment Rate </a:t>
              </a:r>
              <a:endParaRPr lang="en-US" altLang="en-US" sz="1800">
                <a:latin typeface="Arial" charset="0"/>
              </a:endParaRPr>
            </a:p>
          </p:txBody>
        </p:sp>
        <p:sp>
          <p:nvSpPr>
            <p:cNvPr id="31" name="Rectangle 29"/>
            <p:cNvSpPr>
              <a:spLocks noChangeArrowheads="1"/>
            </p:cNvSpPr>
            <p:nvPr/>
          </p:nvSpPr>
          <p:spPr bwMode="auto">
            <a:xfrm>
              <a:off x="4494" y="1672"/>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8.10%</a:t>
              </a:r>
              <a:endParaRPr lang="en-US" altLang="en-US" sz="1800">
                <a:latin typeface="Arial" charset="0"/>
              </a:endParaRPr>
            </a:p>
          </p:txBody>
        </p:sp>
        <p:sp>
          <p:nvSpPr>
            <p:cNvPr id="32" name="Rectangle 30"/>
            <p:cNvSpPr>
              <a:spLocks noChangeArrowheads="1"/>
            </p:cNvSpPr>
            <p:nvPr/>
          </p:nvSpPr>
          <p:spPr bwMode="auto">
            <a:xfrm>
              <a:off x="978" y="1789"/>
              <a:ext cx="82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Non-farm Payrolls</a:t>
              </a:r>
              <a:endParaRPr lang="en-US" altLang="en-US" sz="1800">
                <a:latin typeface="Arial" charset="0"/>
              </a:endParaRPr>
            </a:p>
          </p:txBody>
        </p:sp>
        <p:sp>
          <p:nvSpPr>
            <p:cNvPr id="33" name="Rectangle 31"/>
            <p:cNvSpPr>
              <a:spLocks noChangeArrowheads="1"/>
            </p:cNvSpPr>
            <p:nvPr/>
          </p:nvSpPr>
          <p:spPr bwMode="auto">
            <a:xfrm>
              <a:off x="4537" y="1789"/>
              <a:ext cx="1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304K</a:t>
              </a:r>
              <a:endParaRPr lang="en-US" altLang="en-US" sz="1800">
                <a:latin typeface="Arial" charset="0"/>
              </a:endParaRPr>
            </a:p>
          </p:txBody>
        </p:sp>
        <p:sp>
          <p:nvSpPr>
            <p:cNvPr id="34" name="Rectangle 32"/>
            <p:cNvSpPr>
              <a:spLocks noChangeArrowheads="1"/>
            </p:cNvSpPr>
            <p:nvPr/>
          </p:nvSpPr>
          <p:spPr bwMode="auto">
            <a:xfrm>
              <a:off x="978" y="1905"/>
              <a:ext cx="11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Average Hourly Wages YoY</a:t>
              </a:r>
              <a:endParaRPr lang="en-US" altLang="en-US" sz="1800">
                <a:latin typeface="Arial" charset="0"/>
              </a:endParaRPr>
            </a:p>
          </p:txBody>
        </p:sp>
        <p:sp>
          <p:nvSpPr>
            <p:cNvPr id="35" name="Rectangle 33"/>
            <p:cNvSpPr>
              <a:spLocks noChangeArrowheads="1"/>
            </p:cNvSpPr>
            <p:nvPr/>
          </p:nvSpPr>
          <p:spPr bwMode="auto">
            <a:xfrm>
              <a:off x="4494" y="1905"/>
              <a:ext cx="3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r>
                <a:rPr lang="en-US" altLang="en-US" sz="1100">
                  <a:solidFill>
                    <a:srgbClr val="000000"/>
                  </a:solidFill>
                  <a:latin typeface="Calibri" charset="0"/>
                </a:rPr>
                <a:t>3.20%</a:t>
              </a:r>
              <a:endParaRPr lang="en-US" altLang="en-US" sz="1800">
                <a:latin typeface="Arial" charset="0"/>
              </a:endParaRPr>
            </a:p>
          </p:txBody>
        </p:sp>
        <p:sp>
          <p:nvSpPr>
            <p:cNvPr id="36" name="Line 34"/>
            <p:cNvSpPr>
              <a:spLocks noChangeShapeType="1"/>
            </p:cNvSpPr>
            <p:nvPr/>
          </p:nvSpPr>
          <p:spPr bwMode="auto">
            <a:xfrm>
              <a:off x="966" y="768"/>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Rectangle 35"/>
            <p:cNvSpPr>
              <a:spLocks noChangeArrowheads="1"/>
            </p:cNvSpPr>
            <p:nvPr/>
          </p:nvSpPr>
          <p:spPr bwMode="auto">
            <a:xfrm>
              <a:off x="966" y="768"/>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38" name="Line 36"/>
            <p:cNvSpPr>
              <a:spLocks noChangeShapeType="1"/>
            </p:cNvSpPr>
            <p:nvPr/>
          </p:nvSpPr>
          <p:spPr bwMode="auto">
            <a:xfrm>
              <a:off x="966" y="962"/>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37"/>
            <p:cNvSpPr>
              <a:spLocks noChangeArrowheads="1"/>
            </p:cNvSpPr>
            <p:nvPr/>
          </p:nvSpPr>
          <p:spPr bwMode="auto">
            <a:xfrm>
              <a:off x="966" y="962"/>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0" name="Line 38"/>
            <p:cNvSpPr>
              <a:spLocks noChangeShapeType="1"/>
            </p:cNvSpPr>
            <p:nvPr/>
          </p:nvSpPr>
          <p:spPr bwMode="auto">
            <a:xfrm>
              <a:off x="2230" y="968"/>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Rectangle 39"/>
            <p:cNvSpPr>
              <a:spLocks noChangeArrowheads="1"/>
            </p:cNvSpPr>
            <p:nvPr/>
          </p:nvSpPr>
          <p:spPr bwMode="auto">
            <a:xfrm>
              <a:off x="2230" y="968"/>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2" name="Line 40"/>
            <p:cNvSpPr>
              <a:spLocks noChangeShapeType="1"/>
            </p:cNvSpPr>
            <p:nvPr/>
          </p:nvSpPr>
          <p:spPr bwMode="auto">
            <a:xfrm>
              <a:off x="3500" y="968"/>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41"/>
            <p:cNvSpPr>
              <a:spLocks noChangeArrowheads="1"/>
            </p:cNvSpPr>
            <p:nvPr/>
          </p:nvSpPr>
          <p:spPr bwMode="auto">
            <a:xfrm>
              <a:off x="3500" y="968"/>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4" name="Line 42"/>
            <p:cNvSpPr>
              <a:spLocks noChangeShapeType="1"/>
            </p:cNvSpPr>
            <p:nvPr/>
          </p:nvSpPr>
          <p:spPr bwMode="auto">
            <a:xfrm>
              <a:off x="966" y="1079"/>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Rectangle 43"/>
            <p:cNvSpPr>
              <a:spLocks noChangeArrowheads="1"/>
            </p:cNvSpPr>
            <p:nvPr/>
          </p:nvSpPr>
          <p:spPr bwMode="auto">
            <a:xfrm>
              <a:off x="966" y="1079"/>
              <a:ext cx="3786" cy="5"/>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6" name="Line 44"/>
            <p:cNvSpPr>
              <a:spLocks noChangeShapeType="1"/>
            </p:cNvSpPr>
            <p:nvPr/>
          </p:nvSpPr>
          <p:spPr bwMode="auto">
            <a:xfrm>
              <a:off x="966" y="1195"/>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Rectangle 45"/>
            <p:cNvSpPr>
              <a:spLocks noChangeArrowheads="1"/>
            </p:cNvSpPr>
            <p:nvPr/>
          </p:nvSpPr>
          <p:spPr bwMode="auto">
            <a:xfrm>
              <a:off x="966" y="1195"/>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48" name="Line 46"/>
            <p:cNvSpPr>
              <a:spLocks noChangeShapeType="1"/>
            </p:cNvSpPr>
            <p:nvPr/>
          </p:nvSpPr>
          <p:spPr bwMode="auto">
            <a:xfrm>
              <a:off x="2230" y="1201"/>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47"/>
            <p:cNvSpPr>
              <a:spLocks noChangeArrowheads="1"/>
            </p:cNvSpPr>
            <p:nvPr/>
          </p:nvSpPr>
          <p:spPr bwMode="auto">
            <a:xfrm>
              <a:off x="2230" y="1201"/>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0" name="Line 48"/>
            <p:cNvSpPr>
              <a:spLocks noChangeShapeType="1"/>
            </p:cNvSpPr>
            <p:nvPr/>
          </p:nvSpPr>
          <p:spPr bwMode="auto">
            <a:xfrm>
              <a:off x="3500" y="1201"/>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49"/>
            <p:cNvSpPr>
              <a:spLocks noChangeArrowheads="1"/>
            </p:cNvSpPr>
            <p:nvPr/>
          </p:nvSpPr>
          <p:spPr bwMode="auto">
            <a:xfrm>
              <a:off x="3500" y="1201"/>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2" name="Line 50"/>
            <p:cNvSpPr>
              <a:spLocks noChangeShapeType="1"/>
            </p:cNvSpPr>
            <p:nvPr/>
          </p:nvSpPr>
          <p:spPr bwMode="auto">
            <a:xfrm>
              <a:off x="966" y="1312"/>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Rectangle 51"/>
            <p:cNvSpPr>
              <a:spLocks noChangeArrowheads="1"/>
            </p:cNvSpPr>
            <p:nvPr/>
          </p:nvSpPr>
          <p:spPr bwMode="auto">
            <a:xfrm>
              <a:off x="966" y="1312"/>
              <a:ext cx="3786" cy="5"/>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4" name="Line 52"/>
            <p:cNvSpPr>
              <a:spLocks noChangeShapeType="1"/>
            </p:cNvSpPr>
            <p:nvPr/>
          </p:nvSpPr>
          <p:spPr bwMode="auto">
            <a:xfrm>
              <a:off x="966" y="1428"/>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Rectangle 53"/>
            <p:cNvSpPr>
              <a:spLocks noChangeArrowheads="1"/>
            </p:cNvSpPr>
            <p:nvPr/>
          </p:nvSpPr>
          <p:spPr bwMode="auto">
            <a:xfrm>
              <a:off x="966" y="1428"/>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6" name="Line 54"/>
            <p:cNvSpPr>
              <a:spLocks noChangeShapeType="1"/>
            </p:cNvSpPr>
            <p:nvPr/>
          </p:nvSpPr>
          <p:spPr bwMode="auto">
            <a:xfrm>
              <a:off x="2230" y="1434"/>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Rectangle 55"/>
            <p:cNvSpPr>
              <a:spLocks noChangeArrowheads="1"/>
            </p:cNvSpPr>
            <p:nvPr/>
          </p:nvSpPr>
          <p:spPr bwMode="auto">
            <a:xfrm>
              <a:off x="2230" y="1434"/>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58" name="Line 56"/>
            <p:cNvSpPr>
              <a:spLocks noChangeShapeType="1"/>
            </p:cNvSpPr>
            <p:nvPr/>
          </p:nvSpPr>
          <p:spPr bwMode="auto">
            <a:xfrm>
              <a:off x="3500" y="1434"/>
              <a:ext cx="0" cy="11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Rectangle 57"/>
            <p:cNvSpPr>
              <a:spLocks noChangeArrowheads="1"/>
            </p:cNvSpPr>
            <p:nvPr/>
          </p:nvSpPr>
          <p:spPr bwMode="auto">
            <a:xfrm>
              <a:off x="3500" y="1434"/>
              <a:ext cx="6" cy="1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0" name="Line 58"/>
            <p:cNvSpPr>
              <a:spLocks noChangeShapeType="1"/>
            </p:cNvSpPr>
            <p:nvPr/>
          </p:nvSpPr>
          <p:spPr bwMode="auto">
            <a:xfrm>
              <a:off x="966" y="1545"/>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Rectangle 59"/>
            <p:cNvSpPr>
              <a:spLocks noChangeArrowheads="1"/>
            </p:cNvSpPr>
            <p:nvPr/>
          </p:nvSpPr>
          <p:spPr bwMode="auto">
            <a:xfrm>
              <a:off x="966" y="1545"/>
              <a:ext cx="3786" cy="5"/>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2" name="Line 60"/>
            <p:cNvSpPr>
              <a:spLocks noChangeShapeType="1"/>
            </p:cNvSpPr>
            <p:nvPr/>
          </p:nvSpPr>
          <p:spPr bwMode="auto">
            <a:xfrm>
              <a:off x="966" y="1661"/>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Rectangle 61"/>
            <p:cNvSpPr>
              <a:spLocks noChangeArrowheads="1"/>
            </p:cNvSpPr>
            <p:nvPr/>
          </p:nvSpPr>
          <p:spPr bwMode="auto">
            <a:xfrm>
              <a:off x="966" y="1661"/>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4" name="Line 62"/>
            <p:cNvSpPr>
              <a:spLocks noChangeShapeType="1"/>
            </p:cNvSpPr>
            <p:nvPr/>
          </p:nvSpPr>
          <p:spPr bwMode="auto">
            <a:xfrm>
              <a:off x="2230" y="1667"/>
              <a:ext cx="0" cy="110"/>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Rectangle 63"/>
            <p:cNvSpPr>
              <a:spLocks noChangeArrowheads="1"/>
            </p:cNvSpPr>
            <p:nvPr/>
          </p:nvSpPr>
          <p:spPr bwMode="auto">
            <a:xfrm>
              <a:off x="2230" y="1667"/>
              <a:ext cx="6" cy="1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6" name="Line 64"/>
            <p:cNvSpPr>
              <a:spLocks noChangeShapeType="1"/>
            </p:cNvSpPr>
            <p:nvPr/>
          </p:nvSpPr>
          <p:spPr bwMode="auto">
            <a:xfrm>
              <a:off x="3500" y="1667"/>
              <a:ext cx="0" cy="110"/>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65"/>
            <p:cNvSpPr>
              <a:spLocks noChangeArrowheads="1"/>
            </p:cNvSpPr>
            <p:nvPr/>
          </p:nvSpPr>
          <p:spPr bwMode="auto">
            <a:xfrm>
              <a:off x="3500" y="1667"/>
              <a:ext cx="6" cy="1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68" name="Line 66"/>
            <p:cNvSpPr>
              <a:spLocks noChangeShapeType="1"/>
            </p:cNvSpPr>
            <p:nvPr/>
          </p:nvSpPr>
          <p:spPr bwMode="auto">
            <a:xfrm>
              <a:off x="966" y="1777"/>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Rectangle 67"/>
            <p:cNvSpPr>
              <a:spLocks noChangeArrowheads="1"/>
            </p:cNvSpPr>
            <p:nvPr/>
          </p:nvSpPr>
          <p:spPr bwMode="auto">
            <a:xfrm>
              <a:off x="966" y="1777"/>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0" name="Line 68"/>
            <p:cNvSpPr>
              <a:spLocks noChangeShapeType="1"/>
            </p:cNvSpPr>
            <p:nvPr/>
          </p:nvSpPr>
          <p:spPr bwMode="auto">
            <a:xfrm>
              <a:off x="966" y="1894"/>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69"/>
            <p:cNvSpPr>
              <a:spLocks noChangeArrowheads="1"/>
            </p:cNvSpPr>
            <p:nvPr/>
          </p:nvSpPr>
          <p:spPr bwMode="auto">
            <a:xfrm>
              <a:off x="966" y="1894"/>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2" name="Line 70"/>
            <p:cNvSpPr>
              <a:spLocks noChangeShapeType="1"/>
            </p:cNvSpPr>
            <p:nvPr/>
          </p:nvSpPr>
          <p:spPr bwMode="auto">
            <a:xfrm>
              <a:off x="960" y="768"/>
              <a:ext cx="0" cy="1248"/>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Rectangle 71"/>
            <p:cNvSpPr>
              <a:spLocks noChangeArrowheads="1"/>
            </p:cNvSpPr>
            <p:nvPr/>
          </p:nvSpPr>
          <p:spPr bwMode="auto">
            <a:xfrm>
              <a:off x="960" y="768"/>
              <a:ext cx="6" cy="1248"/>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4" name="Line 72"/>
            <p:cNvSpPr>
              <a:spLocks noChangeShapeType="1"/>
            </p:cNvSpPr>
            <p:nvPr/>
          </p:nvSpPr>
          <p:spPr bwMode="auto">
            <a:xfrm>
              <a:off x="2230" y="1900"/>
              <a:ext cx="0" cy="110"/>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Rectangle 73"/>
            <p:cNvSpPr>
              <a:spLocks noChangeArrowheads="1"/>
            </p:cNvSpPr>
            <p:nvPr/>
          </p:nvSpPr>
          <p:spPr bwMode="auto">
            <a:xfrm>
              <a:off x="2230" y="1900"/>
              <a:ext cx="6" cy="1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6" name="Line 74"/>
            <p:cNvSpPr>
              <a:spLocks noChangeShapeType="1"/>
            </p:cNvSpPr>
            <p:nvPr/>
          </p:nvSpPr>
          <p:spPr bwMode="auto">
            <a:xfrm>
              <a:off x="3500" y="1900"/>
              <a:ext cx="0" cy="110"/>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Rectangle 75"/>
            <p:cNvSpPr>
              <a:spLocks noChangeArrowheads="1"/>
            </p:cNvSpPr>
            <p:nvPr/>
          </p:nvSpPr>
          <p:spPr bwMode="auto">
            <a:xfrm>
              <a:off x="3500" y="1900"/>
              <a:ext cx="6" cy="1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78" name="Line 76"/>
            <p:cNvSpPr>
              <a:spLocks noChangeShapeType="1"/>
            </p:cNvSpPr>
            <p:nvPr/>
          </p:nvSpPr>
          <p:spPr bwMode="auto">
            <a:xfrm>
              <a:off x="966" y="2010"/>
              <a:ext cx="3786" cy="0"/>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77"/>
            <p:cNvSpPr>
              <a:spLocks noChangeArrowheads="1"/>
            </p:cNvSpPr>
            <p:nvPr/>
          </p:nvSpPr>
          <p:spPr bwMode="auto">
            <a:xfrm>
              <a:off x="966" y="2010"/>
              <a:ext cx="3786" cy="6"/>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0" name="Line 78"/>
            <p:cNvSpPr>
              <a:spLocks noChangeShapeType="1"/>
            </p:cNvSpPr>
            <p:nvPr/>
          </p:nvSpPr>
          <p:spPr bwMode="auto">
            <a:xfrm>
              <a:off x="4746" y="768"/>
              <a:ext cx="0" cy="1248"/>
            </a:xfrm>
            <a:prstGeom prst="line">
              <a:avLst/>
            </a:prstGeom>
            <a:noFill/>
            <a:ln w="0">
              <a:solidFill>
                <a:srgbClr val="8EA9D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79"/>
            <p:cNvSpPr>
              <a:spLocks noChangeArrowheads="1"/>
            </p:cNvSpPr>
            <p:nvPr/>
          </p:nvSpPr>
          <p:spPr bwMode="auto">
            <a:xfrm>
              <a:off x="4746" y="768"/>
              <a:ext cx="6" cy="1248"/>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2" name="Line 80"/>
            <p:cNvSpPr>
              <a:spLocks noChangeShapeType="1"/>
            </p:cNvSpPr>
            <p:nvPr/>
          </p:nvSpPr>
          <p:spPr bwMode="auto">
            <a:xfrm>
              <a:off x="960" y="20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Rectangle 81"/>
            <p:cNvSpPr>
              <a:spLocks noChangeArrowheads="1"/>
            </p:cNvSpPr>
            <p:nvPr/>
          </p:nvSpPr>
          <p:spPr bwMode="auto">
            <a:xfrm>
              <a:off x="960" y="20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4" name="Line 82"/>
            <p:cNvSpPr>
              <a:spLocks noChangeShapeType="1"/>
            </p:cNvSpPr>
            <p:nvPr/>
          </p:nvSpPr>
          <p:spPr bwMode="auto">
            <a:xfrm>
              <a:off x="2230" y="20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Rectangle 83"/>
            <p:cNvSpPr>
              <a:spLocks noChangeArrowheads="1"/>
            </p:cNvSpPr>
            <p:nvPr/>
          </p:nvSpPr>
          <p:spPr bwMode="auto">
            <a:xfrm>
              <a:off x="2230" y="20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6" name="Line 84"/>
            <p:cNvSpPr>
              <a:spLocks noChangeShapeType="1"/>
            </p:cNvSpPr>
            <p:nvPr/>
          </p:nvSpPr>
          <p:spPr bwMode="auto">
            <a:xfrm>
              <a:off x="3500" y="20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Rectangle 85"/>
            <p:cNvSpPr>
              <a:spLocks noChangeArrowheads="1"/>
            </p:cNvSpPr>
            <p:nvPr/>
          </p:nvSpPr>
          <p:spPr bwMode="auto">
            <a:xfrm>
              <a:off x="3500" y="20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88" name="Line 86"/>
            <p:cNvSpPr>
              <a:spLocks noChangeShapeType="1"/>
            </p:cNvSpPr>
            <p:nvPr/>
          </p:nvSpPr>
          <p:spPr bwMode="auto">
            <a:xfrm>
              <a:off x="4746" y="20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Rectangle 87"/>
            <p:cNvSpPr>
              <a:spLocks noChangeArrowheads="1"/>
            </p:cNvSpPr>
            <p:nvPr/>
          </p:nvSpPr>
          <p:spPr bwMode="auto">
            <a:xfrm>
              <a:off x="4746" y="20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0" name="Line 88"/>
            <p:cNvSpPr>
              <a:spLocks noChangeShapeType="1"/>
            </p:cNvSpPr>
            <p:nvPr/>
          </p:nvSpPr>
          <p:spPr bwMode="auto">
            <a:xfrm>
              <a:off x="4752" y="76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Rectangle 89"/>
            <p:cNvSpPr>
              <a:spLocks noChangeArrowheads="1"/>
            </p:cNvSpPr>
            <p:nvPr/>
          </p:nvSpPr>
          <p:spPr bwMode="auto">
            <a:xfrm>
              <a:off x="4752" y="76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2" name="Line 90"/>
            <p:cNvSpPr>
              <a:spLocks noChangeShapeType="1"/>
            </p:cNvSpPr>
            <p:nvPr/>
          </p:nvSpPr>
          <p:spPr bwMode="auto">
            <a:xfrm>
              <a:off x="4752" y="96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Rectangle 91"/>
            <p:cNvSpPr>
              <a:spLocks noChangeArrowheads="1"/>
            </p:cNvSpPr>
            <p:nvPr/>
          </p:nvSpPr>
          <p:spPr bwMode="auto">
            <a:xfrm>
              <a:off x="4752" y="96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4" name="Line 92"/>
            <p:cNvSpPr>
              <a:spLocks noChangeShapeType="1"/>
            </p:cNvSpPr>
            <p:nvPr/>
          </p:nvSpPr>
          <p:spPr bwMode="auto">
            <a:xfrm>
              <a:off x="4752" y="1079"/>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Rectangle 93"/>
            <p:cNvSpPr>
              <a:spLocks noChangeArrowheads="1"/>
            </p:cNvSpPr>
            <p:nvPr/>
          </p:nvSpPr>
          <p:spPr bwMode="auto">
            <a:xfrm>
              <a:off x="4752" y="1079"/>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6" name="Line 94"/>
            <p:cNvSpPr>
              <a:spLocks noChangeShapeType="1"/>
            </p:cNvSpPr>
            <p:nvPr/>
          </p:nvSpPr>
          <p:spPr bwMode="auto">
            <a:xfrm>
              <a:off x="4752" y="1195"/>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Rectangle 95"/>
            <p:cNvSpPr>
              <a:spLocks noChangeArrowheads="1"/>
            </p:cNvSpPr>
            <p:nvPr/>
          </p:nvSpPr>
          <p:spPr bwMode="auto">
            <a:xfrm>
              <a:off x="4752" y="119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98" name="Line 96"/>
            <p:cNvSpPr>
              <a:spLocks noChangeShapeType="1"/>
            </p:cNvSpPr>
            <p:nvPr/>
          </p:nvSpPr>
          <p:spPr bwMode="auto">
            <a:xfrm>
              <a:off x="4752" y="131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Rectangle 97"/>
            <p:cNvSpPr>
              <a:spLocks noChangeArrowheads="1"/>
            </p:cNvSpPr>
            <p:nvPr/>
          </p:nvSpPr>
          <p:spPr bwMode="auto">
            <a:xfrm>
              <a:off x="4752" y="131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00" name="Line 98"/>
            <p:cNvSpPr>
              <a:spLocks noChangeShapeType="1"/>
            </p:cNvSpPr>
            <p:nvPr/>
          </p:nvSpPr>
          <p:spPr bwMode="auto">
            <a:xfrm>
              <a:off x="4752" y="142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Rectangle 99"/>
            <p:cNvSpPr>
              <a:spLocks noChangeArrowheads="1"/>
            </p:cNvSpPr>
            <p:nvPr/>
          </p:nvSpPr>
          <p:spPr bwMode="auto">
            <a:xfrm>
              <a:off x="4752" y="142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02" name="Line 100"/>
            <p:cNvSpPr>
              <a:spLocks noChangeShapeType="1"/>
            </p:cNvSpPr>
            <p:nvPr/>
          </p:nvSpPr>
          <p:spPr bwMode="auto">
            <a:xfrm>
              <a:off x="4752" y="1545"/>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Rectangle 101"/>
            <p:cNvSpPr>
              <a:spLocks noChangeArrowheads="1"/>
            </p:cNvSpPr>
            <p:nvPr/>
          </p:nvSpPr>
          <p:spPr bwMode="auto">
            <a:xfrm>
              <a:off x="4752" y="154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04" name="Line 102"/>
            <p:cNvSpPr>
              <a:spLocks noChangeShapeType="1"/>
            </p:cNvSpPr>
            <p:nvPr/>
          </p:nvSpPr>
          <p:spPr bwMode="auto">
            <a:xfrm>
              <a:off x="4752" y="166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Rectangle 103"/>
            <p:cNvSpPr>
              <a:spLocks noChangeArrowheads="1"/>
            </p:cNvSpPr>
            <p:nvPr/>
          </p:nvSpPr>
          <p:spPr bwMode="auto">
            <a:xfrm>
              <a:off x="4752" y="166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06" name="Line 104"/>
            <p:cNvSpPr>
              <a:spLocks noChangeShapeType="1"/>
            </p:cNvSpPr>
            <p:nvPr/>
          </p:nvSpPr>
          <p:spPr bwMode="auto">
            <a:xfrm>
              <a:off x="4752" y="177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Rectangle 105"/>
            <p:cNvSpPr>
              <a:spLocks noChangeArrowheads="1"/>
            </p:cNvSpPr>
            <p:nvPr/>
          </p:nvSpPr>
          <p:spPr bwMode="auto">
            <a:xfrm>
              <a:off x="4752" y="177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08" name="Line 106"/>
            <p:cNvSpPr>
              <a:spLocks noChangeShapeType="1"/>
            </p:cNvSpPr>
            <p:nvPr/>
          </p:nvSpPr>
          <p:spPr bwMode="auto">
            <a:xfrm>
              <a:off x="4752" y="1894"/>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Rectangle 107"/>
            <p:cNvSpPr>
              <a:spLocks noChangeArrowheads="1"/>
            </p:cNvSpPr>
            <p:nvPr/>
          </p:nvSpPr>
          <p:spPr bwMode="auto">
            <a:xfrm>
              <a:off x="4752" y="189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0" name="Line 108"/>
            <p:cNvSpPr>
              <a:spLocks noChangeShapeType="1"/>
            </p:cNvSpPr>
            <p:nvPr/>
          </p:nvSpPr>
          <p:spPr bwMode="auto">
            <a:xfrm>
              <a:off x="4752" y="201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Rectangle 109"/>
            <p:cNvSpPr>
              <a:spLocks noChangeArrowheads="1"/>
            </p:cNvSpPr>
            <p:nvPr/>
          </p:nvSpPr>
          <p:spPr bwMode="auto">
            <a:xfrm>
              <a:off x="4752" y="201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2" name="Rectangle 113"/>
            <p:cNvSpPr>
              <a:spLocks noChangeArrowheads="1"/>
            </p:cNvSpPr>
            <p:nvPr/>
          </p:nvSpPr>
          <p:spPr bwMode="auto">
            <a:xfrm>
              <a:off x="4734" y="1999"/>
              <a:ext cx="12"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3" name="Rectangle 114"/>
            <p:cNvSpPr>
              <a:spLocks noChangeArrowheads="1"/>
            </p:cNvSpPr>
            <p:nvPr/>
          </p:nvSpPr>
          <p:spPr bwMode="auto">
            <a:xfrm>
              <a:off x="4740" y="2005"/>
              <a:ext cx="6"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4" name="Rectangle 115"/>
            <p:cNvSpPr>
              <a:spLocks noChangeArrowheads="1"/>
            </p:cNvSpPr>
            <p:nvPr/>
          </p:nvSpPr>
          <p:spPr bwMode="auto">
            <a:xfrm>
              <a:off x="4740" y="2005"/>
              <a:ext cx="6"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5" name="Rectangle 116"/>
            <p:cNvSpPr>
              <a:spLocks noChangeArrowheads="1"/>
            </p:cNvSpPr>
            <p:nvPr/>
          </p:nvSpPr>
          <p:spPr bwMode="auto">
            <a:xfrm>
              <a:off x="4721" y="1999"/>
              <a:ext cx="13"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6" name="Rectangle 117"/>
            <p:cNvSpPr>
              <a:spLocks noChangeArrowheads="1"/>
            </p:cNvSpPr>
            <p:nvPr/>
          </p:nvSpPr>
          <p:spPr bwMode="auto">
            <a:xfrm>
              <a:off x="4727" y="2005"/>
              <a:ext cx="7"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7" name="Rectangle 118"/>
            <p:cNvSpPr>
              <a:spLocks noChangeArrowheads="1"/>
            </p:cNvSpPr>
            <p:nvPr/>
          </p:nvSpPr>
          <p:spPr bwMode="auto">
            <a:xfrm>
              <a:off x="4727" y="2005"/>
              <a:ext cx="7"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8" name="Rectangle 119"/>
            <p:cNvSpPr>
              <a:spLocks noChangeArrowheads="1"/>
            </p:cNvSpPr>
            <p:nvPr/>
          </p:nvSpPr>
          <p:spPr bwMode="auto">
            <a:xfrm>
              <a:off x="4734" y="1988"/>
              <a:ext cx="12"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19" name="Rectangle 120"/>
            <p:cNvSpPr>
              <a:spLocks noChangeArrowheads="1"/>
            </p:cNvSpPr>
            <p:nvPr/>
          </p:nvSpPr>
          <p:spPr bwMode="auto">
            <a:xfrm>
              <a:off x="4740" y="1994"/>
              <a:ext cx="6"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sp>
          <p:nvSpPr>
            <p:cNvPr id="120" name="Rectangle 121"/>
            <p:cNvSpPr>
              <a:spLocks noChangeArrowheads="1"/>
            </p:cNvSpPr>
            <p:nvPr/>
          </p:nvSpPr>
          <p:spPr bwMode="auto">
            <a:xfrm>
              <a:off x="4740" y="1994"/>
              <a:ext cx="6" cy="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ahoma" charset="0"/>
                </a:defRPr>
              </a:lvl1pPr>
              <a:lvl2pPr marL="742950" indent="-285750">
                <a:spcBef>
                  <a:spcPct val="20000"/>
                </a:spcBef>
                <a:buFont typeface="Arial" charset="0"/>
                <a:buChar char="–"/>
                <a:defRPr sz="2800">
                  <a:solidFill>
                    <a:schemeClr val="tx1"/>
                  </a:solidFill>
                  <a:latin typeface="Tahoma" charset="0"/>
                </a:defRPr>
              </a:lvl2pPr>
              <a:lvl3pPr marL="1143000" indent="-228600">
                <a:spcBef>
                  <a:spcPct val="20000"/>
                </a:spcBef>
                <a:buFont typeface="Arial" charset="0"/>
                <a:buChar char="•"/>
                <a:defRPr sz="2400">
                  <a:solidFill>
                    <a:schemeClr val="tx1"/>
                  </a:solidFill>
                  <a:latin typeface="Tahoma" charset="0"/>
                </a:defRPr>
              </a:lvl3pPr>
              <a:lvl4pPr marL="1600200" indent="-228600">
                <a:spcBef>
                  <a:spcPct val="20000"/>
                </a:spcBef>
                <a:buFont typeface="Arial" charset="0"/>
                <a:buChar char="–"/>
                <a:defRPr sz="2000">
                  <a:solidFill>
                    <a:schemeClr val="tx1"/>
                  </a:solidFill>
                  <a:latin typeface="Tahoma" charset="0"/>
                </a:defRPr>
              </a:lvl4pPr>
              <a:lvl5pPr marL="2057400" indent="-228600">
                <a:spcBef>
                  <a:spcPct val="20000"/>
                </a:spcBef>
                <a:buFont typeface="Arial" charset="0"/>
                <a:buChar char="»"/>
                <a:defRPr sz="2000">
                  <a:solidFill>
                    <a:schemeClr val="tx1"/>
                  </a:solidFill>
                  <a:latin typeface="Tahoma"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charset="0"/>
                </a:defRPr>
              </a:lvl9pPr>
            </a:lstStyle>
            <a:p>
              <a:pPr>
                <a:spcBef>
                  <a:spcPct val="0"/>
                </a:spcBef>
                <a:buFontTx/>
                <a:buNone/>
              </a:pPr>
              <a:endParaRPr lang="en-US" altLang="en-US" sz="1800">
                <a:latin typeface="Arial" charset="0"/>
              </a:endParaRPr>
            </a:p>
          </p:txBody>
        </p:sp>
      </p:grpSp>
      <p:sp>
        <p:nvSpPr>
          <p:cNvPr id="2" name="Title 1"/>
          <p:cNvSpPr>
            <a:spLocks noGrp="1"/>
          </p:cNvSpPr>
          <p:nvPr>
            <p:ph type="title"/>
          </p:nvPr>
        </p:nvSpPr>
        <p:spPr/>
        <p:txBody>
          <a:bodyPr/>
          <a:lstStyle/>
          <a:p>
            <a:r>
              <a:rPr lang="en-US" dirty="0" smtClean="0"/>
              <a:t>Today’s Economy and Financial Markets</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7</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a:xfrm>
            <a:off x="914400" y="3503982"/>
            <a:ext cx="10248900" cy="2674568"/>
          </a:xfrm>
        </p:spPr>
        <p:txBody>
          <a:bodyPr>
            <a:normAutofit/>
          </a:bodyPr>
          <a:lstStyle/>
          <a:p>
            <a:pPr fontAlgn="base">
              <a:lnSpc>
                <a:spcPts val="1220"/>
              </a:lnSpc>
            </a:pPr>
            <a:r>
              <a:rPr lang="en-US" b="1" dirty="0"/>
              <a:t>U.S. GDP</a:t>
            </a:r>
            <a:r>
              <a:rPr lang="en-US" dirty="0"/>
              <a:t> </a:t>
            </a:r>
          </a:p>
          <a:p>
            <a:pPr lvl="1" eaLnBrk="0" fontAlgn="base" hangingPunct="0">
              <a:lnSpc>
                <a:spcPts val="1220"/>
              </a:lnSpc>
            </a:pPr>
            <a:r>
              <a:rPr lang="en-US" dirty="0" smtClean="0"/>
              <a:t>Current expansion is now the second longest in history at 10 years, but has produced below average growth of 2.3% vs an average of 4.1% for the past 12 US economic expansions. </a:t>
            </a:r>
            <a:endParaRPr lang="en-US" dirty="0"/>
          </a:p>
          <a:p>
            <a:pPr lvl="1" eaLnBrk="0" fontAlgn="base" hangingPunct="0">
              <a:lnSpc>
                <a:spcPts val="1220"/>
              </a:lnSpc>
            </a:pPr>
            <a:r>
              <a:rPr lang="en-US" dirty="0"/>
              <a:t>Tax cuts and higher fixed investment spending levels combined with a strong labor market have resulted in improved US GDP growth </a:t>
            </a:r>
            <a:r>
              <a:rPr lang="en-US" dirty="0" smtClean="0"/>
              <a:t>for FY2018 of 2.9%.</a:t>
            </a:r>
            <a:endParaRPr lang="en-US" dirty="0"/>
          </a:p>
          <a:p>
            <a:pPr fontAlgn="base">
              <a:lnSpc>
                <a:spcPts val="1220"/>
              </a:lnSpc>
            </a:pPr>
            <a:r>
              <a:rPr lang="en-US" b="1" dirty="0"/>
              <a:t>Federal Reserve Policy</a:t>
            </a:r>
            <a:r>
              <a:rPr lang="en-US" dirty="0"/>
              <a:t> </a:t>
            </a:r>
          </a:p>
          <a:p>
            <a:pPr lvl="1" fontAlgn="base">
              <a:lnSpc>
                <a:spcPts val="1220"/>
              </a:lnSpc>
            </a:pPr>
            <a:r>
              <a:rPr lang="en-US" dirty="0"/>
              <a:t>The Fed has raised the Fed Funds rate 9x since 2015 placing the FFUND’s rate at 2.25%-2.50%. </a:t>
            </a:r>
          </a:p>
          <a:p>
            <a:pPr lvl="1" fontAlgn="base">
              <a:lnSpc>
                <a:spcPts val="1220"/>
              </a:lnSpc>
            </a:pPr>
            <a:r>
              <a:rPr lang="en-US" dirty="0"/>
              <a:t>The Fed has Forged Ahead Tightening BEFORE a pronounced increase in Prices (PCE)  or Hourly Wages.  </a:t>
            </a:r>
          </a:p>
          <a:p>
            <a:pPr fontAlgn="base">
              <a:lnSpc>
                <a:spcPts val="1220"/>
              </a:lnSpc>
            </a:pPr>
            <a:r>
              <a:rPr lang="en-US" b="1" dirty="0"/>
              <a:t>Stock Market</a:t>
            </a:r>
            <a:endParaRPr lang="en-US" dirty="0"/>
          </a:p>
          <a:p>
            <a:pPr lvl="1" fontAlgn="base">
              <a:lnSpc>
                <a:spcPts val="1220"/>
              </a:lnSpc>
            </a:pPr>
            <a:r>
              <a:rPr lang="en-US" dirty="0"/>
              <a:t>This Ten Year Bull Market is  “Long-in-the-Tooth”</a:t>
            </a:r>
          </a:p>
          <a:p>
            <a:pPr lvl="1" fontAlgn="base">
              <a:lnSpc>
                <a:spcPts val="1220"/>
              </a:lnSpc>
            </a:pPr>
            <a:r>
              <a:rPr lang="en-US" dirty="0"/>
              <a:t>For FY18 S&amp;P 500 Companies have reported Corporate Profit growth of 24%. </a:t>
            </a:r>
          </a:p>
          <a:p>
            <a:endParaRPr lang="en-US" dirty="0"/>
          </a:p>
        </p:txBody>
      </p:sp>
      <p:sp>
        <p:nvSpPr>
          <p:cNvPr id="9"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50129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5"/>
          </p:nvPr>
        </p:nvSpPr>
        <p:spPr/>
        <p:txBody>
          <a:bodyPr/>
          <a:lstStyle/>
          <a:p>
            <a:fld id="{11D8CE1C-FF86-4A67-8AA2-31C3C933AD8B}" type="datetime1">
              <a:rPr lang="en-US" smtClean="0"/>
              <a:t>3/26/19</a:t>
            </a:fld>
            <a:endParaRPr lang="en-US" dirty="0"/>
          </a:p>
        </p:txBody>
      </p:sp>
      <p:sp>
        <p:nvSpPr>
          <p:cNvPr id="4" name="Footer Placeholder 3"/>
          <p:cNvSpPr>
            <a:spLocks noGrp="1"/>
          </p:cNvSpPr>
          <p:nvPr>
            <p:ph type="ftr" sz="quarter" idx="16"/>
          </p:nvPr>
        </p:nvSpPr>
        <p:spPr/>
        <p:txBody>
          <a:bodyPr/>
          <a:lstStyle/>
          <a:p>
            <a:r>
              <a:rPr lang="en-US" smtClean="0"/>
              <a:t>Synovus PowerPoint Template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8</a:t>
            </a:fld>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928" y="860206"/>
            <a:ext cx="70626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0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5"/>
          </p:nvPr>
        </p:nvSpPr>
        <p:spPr/>
        <p:txBody>
          <a:bodyPr/>
          <a:lstStyle/>
          <a:p>
            <a:fld id="{11D8CE1C-FF86-4A67-8AA2-31C3C933AD8B}" type="datetime1">
              <a:rPr lang="en-US" smtClean="0"/>
              <a:t>3/26/19</a:t>
            </a:fld>
            <a:endParaRPr lang="en-US" dirty="0"/>
          </a:p>
        </p:txBody>
      </p:sp>
      <p:sp>
        <p:nvSpPr>
          <p:cNvPr id="4" name="Footer Placeholder 3"/>
          <p:cNvSpPr>
            <a:spLocks noGrp="1"/>
          </p:cNvSpPr>
          <p:nvPr>
            <p:ph type="ftr" sz="quarter" idx="16"/>
          </p:nvPr>
        </p:nvSpPr>
        <p:spPr/>
        <p:txBody>
          <a:bodyPr/>
          <a:lstStyle/>
          <a:p>
            <a:r>
              <a:rPr lang="en-US" smtClean="0"/>
              <a:t>Synovus PowerPoint Template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9</a:t>
            </a:fld>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750"/>
          <a:stretch/>
        </p:blipFill>
        <p:spPr bwMode="auto">
          <a:xfrm>
            <a:off x="1839386" y="725224"/>
            <a:ext cx="788147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833380"/>
      </p:ext>
    </p:extLst>
  </p:cSld>
  <p:clrMapOvr>
    <a:masterClrMapping/>
  </p:clrMapOvr>
</p:sld>
</file>

<file path=ppt/theme/theme1.xml><?xml version="1.0" encoding="utf-8"?>
<a:theme xmlns:a="http://schemas.openxmlformats.org/drawingml/2006/main" name="Synovus 2018">
  <a:themeElements>
    <a:clrScheme name="Synovus Corp Colors">
      <a:dk1>
        <a:srgbClr val="000000"/>
      </a:dk1>
      <a:lt1>
        <a:srgbClr val="FFFFFF"/>
      </a:lt1>
      <a:dk2>
        <a:srgbClr val="3F3F3F"/>
      </a:dk2>
      <a:lt2>
        <a:srgbClr val="F2F2F2"/>
      </a:lt2>
      <a:accent1>
        <a:srgbClr val="E61E25"/>
      </a:accent1>
      <a:accent2>
        <a:srgbClr val="1C1C1C"/>
      </a:accent2>
      <a:accent3>
        <a:srgbClr val="5F5F5F"/>
      </a:accent3>
      <a:accent4>
        <a:srgbClr val="969696"/>
      </a:accent4>
      <a:accent5>
        <a:srgbClr val="4D4D4D"/>
      </a:accent5>
      <a:accent6>
        <a:srgbClr val="B2B2B2"/>
      </a:accent6>
      <a:hlink>
        <a:srgbClr val="5F5F5F"/>
      </a:hlink>
      <a:folHlink>
        <a:srgbClr val="919191"/>
      </a:folHlink>
    </a:clrScheme>
    <a:fontScheme name="Custom 1">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91440" rtlCol="0">
        <a:spAutoFit/>
      </a:bodyPr>
      <a:lstStyle>
        <a:defPPr>
          <a:defRPr sz="1300" dirty="0" smtClean="0">
            <a:solidFill>
              <a:schemeClr val="bg2"/>
            </a:solidFill>
          </a:defRPr>
        </a:defPPr>
      </a:lstStyle>
    </a:txDef>
  </a:objectDefaults>
  <a:extraClrSchemeLst/>
  <a:extLst>
    <a:ext uri="{05A4C25C-085E-4340-85A3-A5531E510DB2}">
      <thm15:themeFamily xmlns:thm15="http://schemas.microsoft.com/office/thememl/2012/main" name="Synovus-PowerPoint Template-Corporate Colors-Economic Forecast.pptx" id="{6DEE2BFD-D9F9-483C-AEB3-E48ACC4ED8F8}" vid="{B400048B-04C5-4565-B5FC-FE5FF8298003}"/>
    </a:ext>
  </a:extLst>
</a:theme>
</file>

<file path=ppt/theme/theme2.xml><?xml version="1.0" encoding="utf-8"?>
<a:theme xmlns:a="http://schemas.openxmlformats.org/drawingml/2006/main" name="Synovus 2018 Appendix">
  <a:themeElements>
    <a:clrScheme name="Synovus Corp Colors">
      <a:dk1>
        <a:srgbClr val="000000"/>
      </a:dk1>
      <a:lt1>
        <a:srgbClr val="FFFFFF"/>
      </a:lt1>
      <a:dk2>
        <a:srgbClr val="3F3F3F"/>
      </a:dk2>
      <a:lt2>
        <a:srgbClr val="F2F2F2"/>
      </a:lt2>
      <a:accent1>
        <a:srgbClr val="E61E25"/>
      </a:accent1>
      <a:accent2>
        <a:srgbClr val="1C1C1C"/>
      </a:accent2>
      <a:accent3>
        <a:srgbClr val="5F5F5F"/>
      </a:accent3>
      <a:accent4>
        <a:srgbClr val="969696"/>
      </a:accent4>
      <a:accent5>
        <a:srgbClr val="4D4D4D"/>
      </a:accent5>
      <a:accent6>
        <a:srgbClr val="B2B2B2"/>
      </a:accent6>
      <a:hlink>
        <a:srgbClr val="5F5F5F"/>
      </a:hlink>
      <a:folHlink>
        <a:srgbClr val="919191"/>
      </a:folHlink>
    </a:clrScheme>
    <a:fontScheme name="Custom 1">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ovus-PowerPoint Template-Corporate Colors-Economic Forecast.pptx" id="{6DEE2BFD-D9F9-483C-AEB3-E48ACC4ED8F8}" vid="{39CCE12E-9553-45CE-972F-1069A8F4B9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Synovus-Athens_Economic Forecast_Presentation</Template>
  <TotalTime>81</TotalTime>
  <Words>1373</Words>
  <Application>Microsoft Macintosh PowerPoint</Application>
  <PresentationFormat>Widescreen</PresentationFormat>
  <Paragraphs>210</Paragraphs>
  <Slides>37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 Unicode MS</vt:lpstr>
      <vt:lpstr>Franklin Gothic Demi</vt:lpstr>
      <vt:lpstr>Franklin Gothic Medium</vt:lpstr>
      <vt:lpstr>Wingdings 2</vt:lpstr>
      <vt:lpstr>Arial</vt:lpstr>
      <vt:lpstr>Calibri</vt:lpstr>
      <vt:lpstr>Synovus 2018</vt:lpstr>
      <vt:lpstr>Synovus 2018 Appendix</vt:lpstr>
      <vt:lpstr>Economic Forecast 2019</vt:lpstr>
      <vt:lpstr>About Synovus Trust</vt:lpstr>
      <vt:lpstr>Daniel Morgan</vt:lpstr>
      <vt:lpstr>“More Entertaining than Sitting Next to Ted Striker”</vt:lpstr>
      <vt:lpstr>PowerPoint Presentation</vt:lpstr>
      <vt:lpstr>Can this Economic Expansion Continue this Late in the Cycle?</vt:lpstr>
      <vt:lpstr>Today’s Economy and Financial Markets</vt:lpstr>
      <vt:lpstr>PowerPoint Presentation</vt:lpstr>
      <vt:lpstr>PowerPoint Presentation</vt:lpstr>
      <vt:lpstr>PowerPoint Presentation</vt:lpstr>
      <vt:lpstr>Is the Fed’s Move to Normalize Interest Rates Warranted and will Higher Rates Cause the Economy to Contract? </vt:lpstr>
      <vt:lpstr>Federal Reserve’s Dual Mandate</vt:lpstr>
      <vt:lpstr>PowerPoint Presentation</vt:lpstr>
      <vt:lpstr>PowerPoint Presentation</vt:lpstr>
      <vt:lpstr>International Bond Yields Keep US Treasury Bond Yield’s Low</vt:lpstr>
      <vt:lpstr>Fed has Reduced Balance Sheet to $4.1 Trillion</vt:lpstr>
      <vt:lpstr>Historically the FFUND Rate is set 80 B.P. above the PCE Index</vt:lpstr>
      <vt:lpstr>Is the Current Stock Market Volatility just a Correction or are we Heading into Bear Market Territory?</vt:lpstr>
      <vt:lpstr>The Most Joyless Bull Market Ever</vt:lpstr>
      <vt:lpstr>PowerPoint Presentation</vt:lpstr>
      <vt:lpstr>S&amp;P 500 Earnings Growth</vt:lpstr>
      <vt:lpstr>Bulls, Bears &amp; Corrections: Frequency, Magnitude and Duration</vt:lpstr>
      <vt:lpstr>S&amp;P 500 Index Peak-to-Trough-to-Peak 5.5 Years</vt:lpstr>
      <vt:lpstr>Potential Economic Headwinds for 2019</vt:lpstr>
      <vt:lpstr>Yield Curve Flattening / Inversion</vt:lpstr>
      <vt:lpstr>PowerPoint Presentation</vt:lpstr>
      <vt:lpstr>“Do Not Fight the Fed!”</vt:lpstr>
      <vt:lpstr>Potential Trade-Conflicts/Trade Wars</vt:lpstr>
      <vt:lpstr>Corporate Bond Credit Risk/Spreads Widening</vt:lpstr>
      <vt:lpstr>House Democrats Stamp Out Trump’s Pro-Growth Policies</vt:lpstr>
      <vt:lpstr>PowerPoint Presentation</vt:lpstr>
      <vt:lpstr>Federal Deficit Crowds Out Growth</vt:lpstr>
      <vt:lpstr>Current Interest Cost of $383 Bill is Projected to Double by 2026</vt:lpstr>
      <vt:lpstr>Pillars Supporting the Stock Market</vt:lpstr>
      <vt:lpstr>Is 2018 as “Good as it Gets”?</vt:lpstr>
      <vt:lpstr>Why Synovus Trust Company, N.A.</vt:lpstr>
      <vt:lpstr>Disclosure</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Forecast 2018</dc:title>
  <dc:creator>Jenny Horton</dc:creator>
  <cp:lastModifiedBy>Jenny Horton</cp:lastModifiedBy>
  <cp:revision>33</cp:revision>
  <cp:lastPrinted>2017-12-22T18:38:20Z</cp:lastPrinted>
  <dcterms:created xsi:type="dcterms:W3CDTF">2019-03-21T15:05:06Z</dcterms:created>
  <dcterms:modified xsi:type="dcterms:W3CDTF">2019-03-26T15:24:28Z</dcterms:modified>
</cp:coreProperties>
</file>